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9" r:id="rId3"/>
    <p:sldId id="917" r:id="rId4"/>
    <p:sldId id="997" r:id="rId5"/>
    <p:sldId id="1000" r:id="rId6"/>
    <p:sldId id="1041" r:id="rId7"/>
    <p:sldId id="996" r:id="rId8"/>
    <p:sldId id="970" r:id="rId9"/>
    <p:sldId id="916" r:id="rId10"/>
    <p:sldId id="316" r:id="rId11"/>
    <p:sldId id="1001" r:id="rId12"/>
    <p:sldId id="999" r:id="rId13"/>
    <p:sldId id="1040" r:id="rId14"/>
    <p:sldId id="1014" r:id="rId15"/>
    <p:sldId id="1030" r:id="rId16"/>
    <p:sldId id="1037" r:id="rId17"/>
    <p:sldId id="1002" r:id="rId18"/>
    <p:sldId id="1003" r:id="rId19"/>
    <p:sldId id="1004" r:id="rId20"/>
    <p:sldId id="1005" r:id="rId21"/>
    <p:sldId id="1035" r:id="rId22"/>
    <p:sldId id="1007" r:id="rId23"/>
    <p:sldId id="1008" r:id="rId24"/>
    <p:sldId id="1038" r:id="rId25"/>
    <p:sldId id="1009" r:id="rId26"/>
    <p:sldId id="1010" r:id="rId27"/>
    <p:sldId id="1039" r:id="rId28"/>
    <p:sldId id="1029" r:id="rId29"/>
    <p:sldId id="1033" r:id="rId30"/>
    <p:sldId id="1032" r:id="rId31"/>
    <p:sldId id="1031" r:id="rId32"/>
    <p:sldId id="1034" r:id="rId33"/>
    <p:sldId id="1042" r:id="rId34"/>
    <p:sldId id="104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92" y="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APA_SimHidrologica\Espanha\Calib_PAEMETtin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Observado</c:v>
          </c:tx>
          <c:spPr>
            <a:ln w="28575" cap="rnd">
              <a:solidFill>
                <a:schemeClr val="accent2"/>
              </a:solidFill>
              <a:round/>
            </a:ln>
            <a:effectLst/>
          </c:spPr>
          <c:marker>
            <c:symbol val="none"/>
          </c:marker>
          <c:val>
            <c:numRef>
              <c:f>[1]Obs_mm!$AK$1:$AK$420</c:f>
              <c:numCache>
                <c:formatCode>General</c:formatCode>
                <c:ptCount val="420"/>
                <c:pt idx="0">
                  <c:v>0</c:v>
                </c:pt>
                <c:pt idx="1">
                  <c:v>0</c:v>
                </c:pt>
                <c:pt idx="2">
                  <c:v>7.7385792607384234</c:v>
                </c:pt>
                <c:pt idx="3">
                  <c:v>7.70340390046234</c:v>
                </c:pt>
                <c:pt idx="4">
                  <c:v>3.1657824248475368</c:v>
                </c:pt>
                <c:pt idx="5">
                  <c:v>32.396506814273131</c:v>
                </c:pt>
                <c:pt idx="6">
                  <c:v>24.974505796019457</c:v>
                </c:pt>
                <c:pt idx="7">
                  <c:v>2.6029766604301972</c:v>
                </c:pt>
                <c:pt idx="8">
                  <c:v>1.8291187343563546</c:v>
                </c:pt>
                <c:pt idx="9">
                  <c:v>7.0350720552167484E-2</c:v>
                </c:pt>
                <c:pt idx="10">
                  <c:v>0</c:v>
                </c:pt>
                <c:pt idx="11">
                  <c:v>0</c:v>
                </c:pt>
                <c:pt idx="12">
                  <c:v>0</c:v>
                </c:pt>
                <c:pt idx="13">
                  <c:v>66.411080201246108</c:v>
                </c:pt>
                <c:pt idx="14">
                  <c:v>65.320644032687511</c:v>
                </c:pt>
                <c:pt idx="15">
                  <c:v>106.96827059957067</c:v>
                </c:pt>
                <c:pt idx="16">
                  <c:v>7.1757734963210842</c:v>
                </c:pt>
                <c:pt idx="17">
                  <c:v>93.003652569965425</c:v>
                </c:pt>
                <c:pt idx="18">
                  <c:v>7.2812995771493352</c:v>
                </c:pt>
                <c:pt idx="19">
                  <c:v>2.2863984179454433</c:v>
                </c:pt>
                <c:pt idx="20">
                  <c:v>0.91455936717817732</c:v>
                </c:pt>
                <c:pt idx="21">
                  <c:v>3.5175360276083742E-2</c:v>
                </c:pt>
                <c:pt idx="22">
                  <c:v>0</c:v>
                </c:pt>
                <c:pt idx="23">
                  <c:v>0</c:v>
                </c:pt>
                <c:pt idx="24">
                  <c:v>54.732860589586309</c:v>
                </c:pt>
                <c:pt idx="25">
                  <c:v>23.813718906908694</c:v>
                </c:pt>
                <c:pt idx="26">
                  <c:v>122.9027088046366</c:v>
                </c:pt>
                <c:pt idx="27">
                  <c:v>201.34376222030335</c:v>
                </c:pt>
                <c:pt idx="28">
                  <c:v>104.50599538024481</c:v>
                </c:pt>
                <c:pt idx="29">
                  <c:v>54.521808427929805</c:v>
                </c:pt>
                <c:pt idx="30">
                  <c:v>48.647523261823821</c:v>
                </c:pt>
                <c:pt idx="31">
                  <c:v>5.6984083647255668</c:v>
                </c:pt>
                <c:pt idx="32">
                  <c:v>2.2160476973932761</c:v>
                </c:pt>
                <c:pt idx="33">
                  <c:v>0.10552608082825124</c:v>
                </c:pt>
                <c:pt idx="34">
                  <c:v>0</c:v>
                </c:pt>
                <c:pt idx="35">
                  <c:v>0</c:v>
                </c:pt>
                <c:pt idx="36">
                  <c:v>0</c:v>
                </c:pt>
                <c:pt idx="37">
                  <c:v>16.919348292796283</c:v>
                </c:pt>
                <c:pt idx="38">
                  <c:v>157.05798363271393</c:v>
                </c:pt>
                <c:pt idx="39">
                  <c:v>70.526597353547913</c:v>
                </c:pt>
                <c:pt idx="40">
                  <c:v>84.667092184533573</c:v>
                </c:pt>
                <c:pt idx="41">
                  <c:v>73.727555138671534</c:v>
                </c:pt>
                <c:pt idx="42">
                  <c:v>16.743471491415864</c:v>
                </c:pt>
                <c:pt idx="43">
                  <c:v>1.7587680138041872</c:v>
                </c:pt>
                <c:pt idx="44">
                  <c:v>0.80903328634992611</c:v>
                </c:pt>
                <c:pt idx="45">
                  <c:v>0.10552608082825124</c:v>
                </c:pt>
                <c:pt idx="46">
                  <c:v>1.7587680138041871E-2</c:v>
                </c:pt>
                <c:pt idx="47">
                  <c:v>0</c:v>
                </c:pt>
                <c:pt idx="48">
                  <c:v>0</c:v>
                </c:pt>
                <c:pt idx="49">
                  <c:v>0</c:v>
                </c:pt>
                <c:pt idx="50">
                  <c:v>0.59798112469342368</c:v>
                </c:pt>
                <c:pt idx="51">
                  <c:v>23.813718906908694</c:v>
                </c:pt>
                <c:pt idx="52">
                  <c:v>36.336147165194511</c:v>
                </c:pt>
                <c:pt idx="53">
                  <c:v>50.441466635904092</c:v>
                </c:pt>
                <c:pt idx="54">
                  <c:v>3.4471853070562068</c:v>
                </c:pt>
                <c:pt idx="55">
                  <c:v>0.70350720552167489</c:v>
                </c:pt>
                <c:pt idx="56">
                  <c:v>0.14070144110433497</c:v>
                </c:pt>
                <c:pt idx="57">
                  <c:v>2.4622752193258622E-2</c:v>
                </c:pt>
                <c:pt idx="58">
                  <c:v>0</c:v>
                </c:pt>
                <c:pt idx="59">
                  <c:v>0</c:v>
                </c:pt>
                <c:pt idx="60">
                  <c:v>119.38517277702823</c:v>
                </c:pt>
                <c:pt idx="61">
                  <c:v>61.69758192425089</c:v>
                </c:pt>
                <c:pt idx="62">
                  <c:v>19.100220629913473</c:v>
                </c:pt>
                <c:pt idx="63">
                  <c:v>61.381003681766131</c:v>
                </c:pt>
                <c:pt idx="64">
                  <c:v>102.71205200616454</c:v>
                </c:pt>
                <c:pt idx="65">
                  <c:v>12.803831140494482</c:v>
                </c:pt>
                <c:pt idx="66">
                  <c:v>16.426893248931108</c:v>
                </c:pt>
                <c:pt idx="67">
                  <c:v>2.6029766604301972</c:v>
                </c:pt>
                <c:pt idx="68">
                  <c:v>1.1256115288346797</c:v>
                </c:pt>
                <c:pt idx="69">
                  <c:v>0.31657824248475369</c:v>
                </c:pt>
                <c:pt idx="70">
                  <c:v>1.7587680138041871E-2</c:v>
                </c:pt>
                <c:pt idx="71">
                  <c:v>0</c:v>
                </c:pt>
                <c:pt idx="72">
                  <c:v>0</c:v>
                </c:pt>
                <c:pt idx="73">
                  <c:v>2.3567491384976109</c:v>
                </c:pt>
                <c:pt idx="74">
                  <c:v>1.3366636904911824</c:v>
                </c:pt>
                <c:pt idx="75">
                  <c:v>2.9899056234671182</c:v>
                </c:pt>
                <c:pt idx="76">
                  <c:v>21.632846569791504</c:v>
                </c:pt>
                <c:pt idx="77">
                  <c:v>10.482257362272955</c:v>
                </c:pt>
                <c:pt idx="78">
                  <c:v>1.653241932975936</c:v>
                </c:pt>
                <c:pt idx="79">
                  <c:v>1.512540491871601</c:v>
                </c:pt>
                <c:pt idx="80">
                  <c:v>1.0552608082825123</c:v>
                </c:pt>
                <c:pt idx="81">
                  <c:v>0.3869289630369212</c:v>
                </c:pt>
                <c:pt idx="82">
                  <c:v>7.0350720552167486E-3</c:v>
                </c:pt>
                <c:pt idx="83">
                  <c:v>0</c:v>
                </c:pt>
                <c:pt idx="84">
                  <c:v>9.3566458334382769</c:v>
                </c:pt>
                <c:pt idx="85">
                  <c:v>86.847964521650766</c:v>
                </c:pt>
                <c:pt idx="86">
                  <c:v>7.1405981360449999</c:v>
                </c:pt>
                <c:pt idx="87">
                  <c:v>2.8140288220866996</c:v>
                </c:pt>
                <c:pt idx="88">
                  <c:v>78.230001254010247</c:v>
                </c:pt>
                <c:pt idx="89">
                  <c:v>29.512127271634263</c:v>
                </c:pt>
                <c:pt idx="90">
                  <c:v>7.4220010182536704</c:v>
                </c:pt>
                <c:pt idx="91">
                  <c:v>2.8843795426388672</c:v>
                </c:pt>
                <c:pt idx="92">
                  <c:v>2.0753462562889409</c:v>
                </c:pt>
                <c:pt idx="93">
                  <c:v>0.21105216165650248</c:v>
                </c:pt>
                <c:pt idx="94">
                  <c:v>1.0552608082825123E-2</c:v>
                </c:pt>
                <c:pt idx="95">
                  <c:v>0</c:v>
                </c:pt>
                <c:pt idx="96">
                  <c:v>0</c:v>
                </c:pt>
                <c:pt idx="97">
                  <c:v>42.597361294337418</c:v>
                </c:pt>
                <c:pt idx="98">
                  <c:v>106.65169235708592</c:v>
                </c:pt>
                <c:pt idx="99">
                  <c:v>145.73151762381497</c:v>
                </c:pt>
                <c:pt idx="100">
                  <c:v>153.71632440648597</c:v>
                </c:pt>
                <c:pt idx="101">
                  <c:v>109.95817622303778</c:v>
                </c:pt>
                <c:pt idx="102">
                  <c:v>13.718390507672661</c:v>
                </c:pt>
                <c:pt idx="103">
                  <c:v>9.9898023184077829</c:v>
                </c:pt>
                <c:pt idx="104">
                  <c:v>2.3215737782215271</c:v>
                </c:pt>
                <c:pt idx="105">
                  <c:v>0.42210432331300496</c:v>
                </c:pt>
                <c:pt idx="106">
                  <c:v>7.0350720552167484E-2</c:v>
                </c:pt>
                <c:pt idx="107">
                  <c:v>1.4070144110433497E-2</c:v>
                </c:pt>
                <c:pt idx="108">
                  <c:v>4.2210432331300494</c:v>
                </c:pt>
                <c:pt idx="109">
                  <c:v>24.763453634362957</c:v>
                </c:pt>
                <c:pt idx="110">
                  <c:v>5.4521808427929805</c:v>
                </c:pt>
                <c:pt idx="111">
                  <c:v>176.5803085859404</c:v>
                </c:pt>
                <c:pt idx="112">
                  <c:v>12.627954339114064</c:v>
                </c:pt>
                <c:pt idx="113">
                  <c:v>5.4521808427929805</c:v>
                </c:pt>
                <c:pt idx="114">
                  <c:v>16.25101644755069</c:v>
                </c:pt>
                <c:pt idx="115">
                  <c:v>3.0602563440192858</c:v>
                </c:pt>
                <c:pt idx="116">
                  <c:v>8.4420864662600987</c:v>
                </c:pt>
                <c:pt idx="117">
                  <c:v>0.35175360276083745</c:v>
                </c:pt>
                <c:pt idx="118">
                  <c:v>2.4622752193258622E-2</c:v>
                </c:pt>
                <c:pt idx="119">
                  <c:v>0</c:v>
                </c:pt>
                <c:pt idx="120">
                  <c:v>0</c:v>
                </c:pt>
                <c:pt idx="121">
                  <c:v>0</c:v>
                </c:pt>
                <c:pt idx="122">
                  <c:v>10.622958803377291</c:v>
                </c:pt>
                <c:pt idx="123">
                  <c:v>47.170158130228302</c:v>
                </c:pt>
                <c:pt idx="124">
                  <c:v>26.733273809823647</c:v>
                </c:pt>
                <c:pt idx="125">
                  <c:v>3.4823606673322907</c:v>
                </c:pt>
                <c:pt idx="126">
                  <c:v>34.155274828077317</c:v>
                </c:pt>
                <c:pt idx="127">
                  <c:v>18.009784461354876</c:v>
                </c:pt>
                <c:pt idx="128">
                  <c:v>8.1255082237753449</c:v>
                </c:pt>
                <c:pt idx="129">
                  <c:v>0.87938400690209362</c:v>
                </c:pt>
                <c:pt idx="130">
                  <c:v>0.17587680138041872</c:v>
                </c:pt>
                <c:pt idx="131">
                  <c:v>0</c:v>
                </c:pt>
                <c:pt idx="132">
                  <c:v>0</c:v>
                </c:pt>
                <c:pt idx="133">
                  <c:v>0</c:v>
                </c:pt>
                <c:pt idx="134">
                  <c:v>3.5175360276083742E-2</c:v>
                </c:pt>
                <c:pt idx="135">
                  <c:v>64.054331062748503</c:v>
                </c:pt>
                <c:pt idx="136">
                  <c:v>169.05278148685846</c:v>
                </c:pt>
                <c:pt idx="137">
                  <c:v>83.154551692661968</c:v>
                </c:pt>
                <c:pt idx="138">
                  <c:v>8.582787907364434</c:v>
                </c:pt>
                <c:pt idx="139">
                  <c:v>2.3215737782215271</c:v>
                </c:pt>
                <c:pt idx="140">
                  <c:v>0.31657824248475369</c:v>
                </c:pt>
                <c:pt idx="141">
                  <c:v>3.5175360276083742E-2</c:v>
                </c:pt>
                <c:pt idx="142">
                  <c:v>0</c:v>
                </c:pt>
                <c:pt idx="143">
                  <c:v>0</c:v>
                </c:pt>
                <c:pt idx="144">
                  <c:v>35.280886356911999</c:v>
                </c:pt>
                <c:pt idx="145">
                  <c:v>12.346551456905395</c:v>
                </c:pt>
                <c:pt idx="146">
                  <c:v>49.808310150934581</c:v>
                </c:pt>
                <c:pt idx="147">
                  <c:v>62.963894894189906</c:v>
                </c:pt>
                <c:pt idx="148">
                  <c:v>9.6028733553708623</c:v>
                </c:pt>
                <c:pt idx="149">
                  <c:v>8.1255082237753449</c:v>
                </c:pt>
                <c:pt idx="150">
                  <c:v>2.2863984179454433</c:v>
                </c:pt>
                <c:pt idx="151">
                  <c:v>3.306483865951872</c:v>
                </c:pt>
                <c:pt idx="152">
                  <c:v>0.66833184524559119</c:v>
                </c:pt>
                <c:pt idx="153">
                  <c:v>3.5175360276083742E-2</c:v>
                </c:pt>
                <c:pt idx="154">
                  <c:v>0</c:v>
                </c:pt>
                <c:pt idx="155">
                  <c:v>0</c:v>
                </c:pt>
                <c:pt idx="156">
                  <c:v>0</c:v>
                </c:pt>
                <c:pt idx="157">
                  <c:v>0</c:v>
                </c:pt>
                <c:pt idx="158">
                  <c:v>2.1456969768411085</c:v>
                </c:pt>
                <c:pt idx="159">
                  <c:v>2.9899056234671182</c:v>
                </c:pt>
                <c:pt idx="160">
                  <c:v>12.241025376077143</c:v>
                </c:pt>
                <c:pt idx="161">
                  <c:v>34.331151629457736</c:v>
                </c:pt>
                <c:pt idx="162">
                  <c:v>22.7232827383501</c:v>
                </c:pt>
                <c:pt idx="163">
                  <c:v>4.2562185934061327</c:v>
                </c:pt>
                <c:pt idx="164">
                  <c:v>0.70350720552167489</c:v>
                </c:pt>
                <c:pt idx="165">
                  <c:v>7.0350720552167484E-2</c:v>
                </c:pt>
                <c:pt idx="166">
                  <c:v>2.1105216165650247E-2</c:v>
                </c:pt>
                <c:pt idx="167">
                  <c:v>0</c:v>
                </c:pt>
                <c:pt idx="168">
                  <c:v>0</c:v>
                </c:pt>
                <c:pt idx="169">
                  <c:v>0</c:v>
                </c:pt>
                <c:pt idx="170">
                  <c:v>0</c:v>
                </c:pt>
                <c:pt idx="171">
                  <c:v>4.6431475564430542</c:v>
                </c:pt>
                <c:pt idx="172">
                  <c:v>41.049645442189728</c:v>
                </c:pt>
                <c:pt idx="173">
                  <c:v>45.411390116424116</c:v>
                </c:pt>
                <c:pt idx="174">
                  <c:v>5.4873562030690639</c:v>
                </c:pt>
                <c:pt idx="175">
                  <c:v>4.7838489975473895</c:v>
                </c:pt>
                <c:pt idx="176">
                  <c:v>1.9346448151846058</c:v>
                </c:pt>
                <c:pt idx="177">
                  <c:v>0.10552608082825124</c:v>
                </c:pt>
                <c:pt idx="178">
                  <c:v>0</c:v>
                </c:pt>
                <c:pt idx="179">
                  <c:v>0</c:v>
                </c:pt>
                <c:pt idx="180">
                  <c:v>0</c:v>
                </c:pt>
                <c:pt idx="181">
                  <c:v>0</c:v>
                </c:pt>
                <c:pt idx="182">
                  <c:v>33.06483865951872</c:v>
                </c:pt>
                <c:pt idx="183">
                  <c:v>2.1456969768411085</c:v>
                </c:pt>
                <c:pt idx="184">
                  <c:v>32.255805373168791</c:v>
                </c:pt>
                <c:pt idx="185">
                  <c:v>13.43698762546399</c:v>
                </c:pt>
                <c:pt idx="186">
                  <c:v>7.8792807018427586</c:v>
                </c:pt>
                <c:pt idx="187">
                  <c:v>11.607868891107636</c:v>
                </c:pt>
                <c:pt idx="188">
                  <c:v>0.56280576441733987</c:v>
                </c:pt>
                <c:pt idx="189">
                  <c:v>1.4070144110433497E-2</c:v>
                </c:pt>
                <c:pt idx="190">
                  <c:v>0</c:v>
                </c:pt>
                <c:pt idx="191">
                  <c:v>7.3868256579775862</c:v>
                </c:pt>
                <c:pt idx="192">
                  <c:v>1.8994694549085223</c:v>
                </c:pt>
                <c:pt idx="193">
                  <c:v>11.431992089727217</c:v>
                </c:pt>
                <c:pt idx="194">
                  <c:v>132.96286184359656</c:v>
                </c:pt>
                <c:pt idx="195">
                  <c:v>129.12874757350343</c:v>
                </c:pt>
                <c:pt idx="196">
                  <c:v>84.174637140668395</c:v>
                </c:pt>
                <c:pt idx="197">
                  <c:v>19.45197423267431</c:v>
                </c:pt>
                <c:pt idx="198">
                  <c:v>2.8140288220866996</c:v>
                </c:pt>
                <c:pt idx="199">
                  <c:v>0.91455936717817732</c:v>
                </c:pt>
                <c:pt idx="200">
                  <c:v>0.3869289630369212</c:v>
                </c:pt>
                <c:pt idx="201">
                  <c:v>0.17587680138041872</c:v>
                </c:pt>
                <c:pt idx="202">
                  <c:v>3.5175360276083743E-3</c:v>
                </c:pt>
                <c:pt idx="203">
                  <c:v>0</c:v>
                </c:pt>
                <c:pt idx="204">
                  <c:v>39.290877428385542</c:v>
                </c:pt>
                <c:pt idx="205">
                  <c:v>37.989389098170442</c:v>
                </c:pt>
                <c:pt idx="206">
                  <c:v>179.21846060664669</c:v>
                </c:pt>
                <c:pt idx="207">
                  <c:v>69.963791589130565</c:v>
                </c:pt>
                <c:pt idx="208">
                  <c:v>60.818197917348797</c:v>
                </c:pt>
                <c:pt idx="209">
                  <c:v>33.662819784212147</c:v>
                </c:pt>
                <c:pt idx="210">
                  <c:v>6.1908634085907392</c:v>
                </c:pt>
                <c:pt idx="211">
                  <c:v>18.396713424391798</c:v>
                </c:pt>
                <c:pt idx="212">
                  <c:v>1.371839050767266</c:v>
                </c:pt>
                <c:pt idx="213">
                  <c:v>0.21105216165650248</c:v>
                </c:pt>
                <c:pt idx="214">
                  <c:v>3.5175360276083743E-3</c:v>
                </c:pt>
                <c:pt idx="215">
                  <c:v>0</c:v>
                </c:pt>
                <c:pt idx="216">
                  <c:v>0.77385792607384241</c:v>
                </c:pt>
                <c:pt idx="217">
                  <c:v>5.9094605263820688</c:v>
                </c:pt>
                <c:pt idx="218">
                  <c:v>67.044236686215612</c:v>
                </c:pt>
                <c:pt idx="219">
                  <c:v>153.96255192841855</c:v>
                </c:pt>
                <c:pt idx="220">
                  <c:v>110.30992982579862</c:v>
                </c:pt>
                <c:pt idx="221">
                  <c:v>18.713291666876554</c:v>
                </c:pt>
                <c:pt idx="222">
                  <c:v>27.683008537277907</c:v>
                </c:pt>
                <c:pt idx="223">
                  <c:v>2.1456969768411085</c:v>
                </c:pt>
                <c:pt idx="224">
                  <c:v>0.45727968358908866</c:v>
                </c:pt>
                <c:pt idx="225">
                  <c:v>2.8140288220866994E-2</c:v>
                </c:pt>
                <c:pt idx="226">
                  <c:v>1.0552608082825123E-2</c:v>
                </c:pt>
                <c:pt idx="227">
                  <c:v>0</c:v>
                </c:pt>
                <c:pt idx="228">
                  <c:v>14.808826676231256</c:v>
                </c:pt>
                <c:pt idx="229">
                  <c:v>2.2512230576693595</c:v>
                </c:pt>
                <c:pt idx="230">
                  <c:v>1.1959622493868474</c:v>
                </c:pt>
                <c:pt idx="231">
                  <c:v>1.8642940946324384</c:v>
                </c:pt>
                <c:pt idx="232">
                  <c:v>6.8943706141124137</c:v>
                </c:pt>
                <c:pt idx="233">
                  <c:v>23.075036341110938</c:v>
                </c:pt>
                <c:pt idx="234">
                  <c:v>33.240715460899139</c:v>
                </c:pt>
                <c:pt idx="235">
                  <c:v>7.4923517388058372</c:v>
                </c:pt>
                <c:pt idx="236">
                  <c:v>0.3869289630369212</c:v>
                </c:pt>
                <c:pt idx="237">
                  <c:v>1.7587680138041871E-2</c:v>
                </c:pt>
                <c:pt idx="238">
                  <c:v>0</c:v>
                </c:pt>
                <c:pt idx="239">
                  <c:v>0</c:v>
                </c:pt>
                <c:pt idx="240">
                  <c:v>0</c:v>
                </c:pt>
                <c:pt idx="241">
                  <c:v>3.6230621084366259</c:v>
                </c:pt>
                <c:pt idx="242">
                  <c:v>1.0552608082825123</c:v>
                </c:pt>
                <c:pt idx="243">
                  <c:v>0.77385792607384241</c:v>
                </c:pt>
                <c:pt idx="244">
                  <c:v>1.0552608082825123</c:v>
                </c:pt>
                <c:pt idx="245">
                  <c:v>0.98491008773034483</c:v>
                </c:pt>
                <c:pt idx="246">
                  <c:v>2.0049955357367732</c:v>
                </c:pt>
                <c:pt idx="247">
                  <c:v>0.56280576441733987</c:v>
                </c:pt>
                <c:pt idx="248">
                  <c:v>7.0350720552167486E-3</c:v>
                </c:pt>
                <c:pt idx="249">
                  <c:v>0</c:v>
                </c:pt>
                <c:pt idx="250">
                  <c:v>0</c:v>
                </c:pt>
                <c:pt idx="251">
                  <c:v>0</c:v>
                </c:pt>
                <c:pt idx="252">
                  <c:v>0</c:v>
                </c:pt>
                <c:pt idx="253">
                  <c:v>0</c:v>
                </c:pt>
                <c:pt idx="254">
                  <c:v>33.381416902003473</c:v>
                </c:pt>
                <c:pt idx="255">
                  <c:v>54.451457707377635</c:v>
                </c:pt>
                <c:pt idx="256">
                  <c:v>7.4220010182536704</c:v>
                </c:pt>
                <c:pt idx="257">
                  <c:v>10.622958803377291</c:v>
                </c:pt>
                <c:pt idx="258">
                  <c:v>10.728484884205542</c:v>
                </c:pt>
                <c:pt idx="259">
                  <c:v>0.77385792607384241</c:v>
                </c:pt>
                <c:pt idx="260">
                  <c:v>3.5175360276083742E-2</c:v>
                </c:pt>
                <c:pt idx="261">
                  <c:v>0</c:v>
                </c:pt>
                <c:pt idx="262">
                  <c:v>0</c:v>
                </c:pt>
                <c:pt idx="263">
                  <c:v>0.28140288220866994</c:v>
                </c:pt>
                <c:pt idx="264">
                  <c:v>7.0350720552167484E-2</c:v>
                </c:pt>
                <c:pt idx="265">
                  <c:v>13.366636904911823</c:v>
                </c:pt>
                <c:pt idx="266">
                  <c:v>1.6884172932520198</c:v>
                </c:pt>
                <c:pt idx="267">
                  <c:v>1.1256115288346797</c:v>
                </c:pt>
                <c:pt idx="268">
                  <c:v>40.416488957220224</c:v>
                </c:pt>
                <c:pt idx="269">
                  <c:v>3.5527113878844583</c:v>
                </c:pt>
                <c:pt idx="270">
                  <c:v>1.512540491871601</c:v>
                </c:pt>
                <c:pt idx="271">
                  <c:v>2.6733273809823648</c:v>
                </c:pt>
                <c:pt idx="272">
                  <c:v>0.17587680138041872</c:v>
                </c:pt>
                <c:pt idx="273">
                  <c:v>0</c:v>
                </c:pt>
                <c:pt idx="274">
                  <c:v>0</c:v>
                </c:pt>
                <c:pt idx="275">
                  <c:v>0</c:v>
                </c:pt>
                <c:pt idx="276">
                  <c:v>20.507235040956822</c:v>
                </c:pt>
                <c:pt idx="277">
                  <c:v>240.66981500896497</c:v>
                </c:pt>
                <c:pt idx="278">
                  <c:v>72.812995771493348</c:v>
                </c:pt>
                <c:pt idx="279">
                  <c:v>7.6330531799101724</c:v>
                </c:pt>
                <c:pt idx="280">
                  <c:v>2.7788534618106158</c:v>
                </c:pt>
                <c:pt idx="281">
                  <c:v>13.33146154463574</c:v>
                </c:pt>
                <c:pt idx="282">
                  <c:v>4.9245504386517238</c:v>
                </c:pt>
                <c:pt idx="283">
                  <c:v>2.919554902914951</c:v>
                </c:pt>
                <c:pt idx="284">
                  <c:v>0.59798112469342368</c:v>
                </c:pt>
                <c:pt idx="285">
                  <c:v>7.0350720552167486E-3</c:v>
                </c:pt>
                <c:pt idx="286">
                  <c:v>0</c:v>
                </c:pt>
                <c:pt idx="287">
                  <c:v>0</c:v>
                </c:pt>
                <c:pt idx="288">
                  <c:v>0</c:v>
                </c:pt>
                <c:pt idx="289">
                  <c:v>5.7335837250016501</c:v>
                </c:pt>
                <c:pt idx="290">
                  <c:v>22.547405936969682</c:v>
                </c:pt>
                <c:pt idx="291">
                  <c:v>127.01822595693841</c:v>
                </c:pt>
                <c:pt idx="292">
                  <c:v>78.546579496494999</c:v>
                </c:pt>
                <c:pt idx="293">
                  <c:v>14.632949874850837</c:v>
                </c:pt>
                <c:pt idx="294">
                  <c:v>3.9748157111974631</c:v>
                </c:pt>
                <c:pt idx="295">
                  <c:v>3.2009577851236206</c:v>
                </c:pt>
                <c:pt idx="296">
                  <c:v>0.45727968358908866</c:v>
                </c:pt>
                <c:pt idx="297">
                  <c:v>1.7587680138041871E-2</c:v>
                </c:pt>
                <c:pt idx="298">
                  <c:v>0</c:v>
                </c:pt>
                <c:pt idx="299">
                  <c:v>0</c:v>
                </c:pt>
                <c:pt idx="300">
                  <c:v>0</c:v>
                </c:pt>
                <c:pt idx="301">
                  <c:v>0</c:v>
                </c:pt>
                <c:pt idx="302">
                  <c:v>1.4773651315955172</c:v>
                </c:pt>
                <c:pt idx="303">
                  <c:v>4.9597257989278081</c:v>
                </c:pt>
                <c:pt idx="304">
                  <c:v>33.979398026696899</c:v>
                </c:pt>
                <c:pt idx="305">
                  <c:v>29.265899749701674</c:v>
                </c:pt>
                <c:pt idx="306">
                  <c:v>15.547509242029015</c:v>
                </c:pt>
                <c:pt idx="307">
                  <c:v>2.1808723371171923</c:v>
                </c:pt>
                <c:pt idx="308">
                  <c:v>0.17587680138041872</c:v>
                </c:pt>
                <c:pt idx="309">
                  <c:v>0</c:v>
                </c:pt>
                <c:pt idx="310">
                  <c:v>0</c:v>
                </c:pt>
                <c:pt idx="311">
                  <c:v>0</c:v>
                </c:pt>
                <c:pt idx="312">
                  <c:v>0.10552608082825124</c:v>
                </c:pt>
                <c:pt idx="313">
                  <c:v>7.0350720552167484E-2</c:v>
                </c:pt>
                <c:pt idx="314">
                  <c:v>0.31657824248475369</c:v>
                </c:pt>
                <c:pt idx="315">
                  <c:v>23.532316024700027</c:v>
                </c:pt>
                <c:pt idx="316">
                  <c:v>38.024564458446527</c:v>
                </c:pt>
                <c:pt idx="317">
                  <c:v>7.9848067826710096</c:v>
                </c:pt>
                <c:pt idx="318">
                  <c:v>8.5124371868122655</c:v>
                </c:pt>
                <c:pt idx="319">
                  <c:v>1.0904361685585962</c:v>
                </c:pt>
                <c:pt idx="320">
                  <c:v>3.5175360276083742E-2</c:v>
                </c:pt>
                <c:pt idx="321">
                  <c:v>0</c:v>
                </c:pt>
                <c:pt idx="322">
                  <c:v>0</c:v>
                </c:pt>
                <c:pt idx="323">
                  <c:v>0</c:v>
                </c:pt>
                <c:pt idx="324">
                  <c:v>0.63315648496950738</c:v>
                </c:pt>
                <c:pt idx="325">
                  <c:v>107.28484884205542</c:v>
                </c:pt>
                <c:pt idx="326">
                  <c:v>225.43888400942072</c:v>
                </c:pt>
                <c:pt idx="327">
                  <c:v>49.210329026241162</c:v>
                </c:pt>
                <c:pt idx="328">
                  <c:v>46.748053806915294</c:v>
                </c:pt>
                <c:pt idx="329">
                  <c:v>7.0702474154928323</c:v>
                </c:pt>
                <c:pt idx="330">
                  <c:v>1.9346448151846058</c:v>
                </c:pt>
                <c:pt idx="331">
                  <c:v>17.587680138041872</c:v>
                </c:pt>
                <c:pt idx="332">
                  <c:v>1.1959622493868474</c:v>
                </c:pt>
                <c:pt idx="333">
                  <c:v>0.28140288220866994</c:v>
                </c:pt>
                <c:pt idx="334">
                  <c:v>0</c:v>
                </c:pt>
                <c:pt idx="335">
                  <c:v>0</c:v>
                </c:pt>
                <c:pt idx="336">
                  <c:v>0</c:v>
                </c:pt>
                <c:pt idx="337">
                  <c:v>176.96723754897732</c:v>
                </c:pt>
                <c:pt idx="338">
                  <c:v>10.271205200616453</c:v>
                </c:pt>
                <c:pt idx="339">
                  <c:v>45.200337954767612</c:v>
                </c:pt>
                <c:pt idx="340">
                  <c:v>13.120409382979236</c:v>
                </c:pt>
                <c:pt idx="341">
                  <c:v>7.3164749374254185</c:v>
                </c:pt>
                <c:pt idx="342">
                  <c:v>23.813718906908694</c:v>
                </c:pt>
                <c:pt idx="343">
                  <c:v>55.119789552623224</c:v>
                </c:pt>
                <c:pt idx="344">
                  <c:v>9.2511197526100251</c:v>
                </c:pt>
                <c:pt idx="345">
                  <c:v>0.21105216165650248</c:v>
                </c:pt>
                <c:pt idx="346">
                  <c:v>0.27436781015345318</c:v>
                </c:pt>
                <c:pt idx="347">
                  <c:v>0</c:v>
                </c:pt>
                <c:pt idx="348">
                  <c:v>35.386412437740248</c:v>
                </c:pt>
                <c:pt idx="349">
                  <c:v>176.61548394621647</c:v>
                </c:pt>
                <c:pt idx="350">
                  <c:v>372.40153924289859</c:v>
                </c:pt>
                <c:pt idx="351">
                  <c:v>36.441673246022759</c:v>
                </c:pt>
                <c:pt idx="352">
                  <c:v>6.3667402099711579</c:v>
                </c:pt>
                <c:pt idx="353">
                  <c:v>20.718287202613325</c:v>
                </c:pt>
                <c:pt idx="354">
                  <c:v>73.164749374254185</c:v>
                </c:pt>
                <c:pt idx="355">
                  <c:v>4.7486736372713052</c:v>
                </c:pt>
                <c:pt idx="356">
                  <c:v>0.63315648496950738</c:v>
                </c:pt>
                <c:pt idx="357">
                  <c:v>2.1105216165650247E-2</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numCache>
            </c:numRef>
          </c:val>
          <c:smooth val="0"/>
          <c:extLst>
            <c:ext xmlns:c16="http://schemas.microsoft.com/office/drawing/2014/chart" uri="{C3380CC4-5D6E-409C-BE32-E72D297353CC}">
              <c16:uniqueId val="{00000000-F843-4DFD-8A84-5FB4284CD0D3}"/>
            </c:ext>
          </c:extLst>
        </c:ser>
        <c:ser>
          <c:idx val="0"/>
          <c:order val="1"/>
          <c:tx>
            <c:v>Modelado</c:v>
          </c:tx>
          <c:spPr>
            <a:ln w="28575" cap="rnd">
              <a:solidFill>
                <a:schemeClr val="accent1"/>
              </a:solidFill>
              <a:round/>
            </a:ln>
            <a:effectLst/>
          </c:spPr>
          <c:marker>
            <c:symbol val="none"/>
          </c:marker>
          <c:val>
            <c:numRef>
              <c:f>[1]Folha3!$AK$2:$AK$418</c:f>
              <c:numCache>
                <c:formatCode>General</c:formatCode>
                <c:ptCount val="417"/>
                <c:pt idx="0">
                  <c:v>1.11234343052</c:v>
                </c:pt>
                <c:pt idx="1">
                  <c:v>8.8070255518000007</c:v>
                </c:pt>
                <c:pt idx="2">
                  <c:v>7.4209656477000001</c:v>
                </c:pt>
                <c:pt idx="3">
                  <c:v>9.8004523009100009</c:v>
                </c:pt>
                <c:pt idx="4">
                  <c:v>4.9002261534300002</c:v>
                </c:pt>
                <c:pt idx="5">
                  <c:v>2.4501131959300002</c:v>
                </c:pt>
                <c:pt idx="6">
                  <c:v>1.2411286342900001</c:v>
                </c:pt>
                <c:pt idx="7">
                  <c:v>0.62056431714399996</c:v>
                </c:pt>
                <c:pt idx="8">
                  <c:v>0.31028215857199998</c:v>
                </c:pt>
                <c:pt idx="9">
                  <c:v>0.15514107928599999</c:v>
                </c:pt>
                <c:pt idx="10">
                  <c:v>7.7570539643099998E-2</c:v>
                </c:pt>
                <c:pt idx="11">
                  <c:v>3.8785269821499997E-2</c:v>
                </c:pt>
                <c:pt idx="12">
                  <c:v>1.93926349108E-2</c:v>
                </c:pt>
                <c:pt idx="13">
                  <c:v>2.8741997218600002</c:v>
                </c:pt>
                <c:pt idx="14">
                  <c:v>34.281354540599999</c:v>
                </c:pt>
                <c:pt idx="15">
                  <c:v>53.010974663500001</c:v>
                </c:pt>
                <c:pt idx="16">
                  <c:v>26.505487331699999</c:v>
                </c:pt>
                <c:pt idx="17">
                  <c:v>51.6941901386</c:v>
                </c:pt>
                <c:pt idx="18">
                  <c:v>25.8470950693</c:v>
                </c:pt>
                <c:pt idx="19">
                  <c:v>12.923547534600001</c:v>
                </c:pt>
                <c:pt idx="20">
                  <c:v>6.4617737673200004</c:v>
                </c:pt>
                <c:pt idx="21">
                  <c:v>3.2308868836600002</c:v>
                </c:pt>
                <c:pt idx="22">
                  <c:v>1.6154434418300001</c:v>
                </c:pt>
                <c:pt idx="23">
                  <c:v>0.80772172091500005</c:v>
                </c:pt>
                <c:pt idx="24">
                  <c:v>0.403860895755</c:v>
                </c:pt>
                <c:pt idx="25">
                  <c:v>0.25422262812500002</c:v>
                </c:pt>
                <c:pt idx="26">
                  <c:v>34.282764375200003</c:v>
                </c:pt>
                <c:pt idx="27">
                  <c:v>129.49514448599999</c:v>
                </c:pt>
                <c:pt idx="28">
                  <c:v>131.21613719600001</c:v>
                </c:pt>
                <c:pt idx="29">
                  <c:v>72.538715434500006</c:v>
                </c:pt>
                <c:pt idx="30">
                  <c:v>41.102452901900001</c:v>
                </c:pt>
                <c:pt idx="31">
                  <c:v>20.551226451000002</c:v>
                </c:pt>
                <c:pt idx="32">
                  <c:v>10.275613225500001</c:v>
                </c:pt>
                <c:pt idx="33">
                  <c:v>5.1378066127400004</c:v>
                </c:pt>
                <c:pt idx="34">
                  <c:v>2.5689033063700002</c:v>
                </c:pt>
                <c:pt idx="35">
                  <c:v>1.2844516531900001</c:v>
                </c:pt>
                <c:pt idx="36">
                  <c:v>0.64222582659299998</c:v>
                </c:pt>
                <c:pt idx="37">
                  <c:v>2.03425304151</c:v>
                </c:pt>
                <c:pt idx="38">
                  <c:v>101.191516408</c:v>
                </c:pt>
                <c:pt idx="39">
                  <c:v>71.387877290399999</c:v>
                </c:pt>
                <c:pt idx="40">
                  <c:v>90.971831555600005</c:v>
                </c:pt>
                <c:pt idx="41">
                  <c:v>76.791422058199998</c:v>
                </c:pt>
                <c:pt idx="42">
                  <c:v>38.395711029099999</c:v>
                </c:pt>
                <c:pt idx="43">
                  <c:v>19.197855514600001</c:v>
                </c:pt>
                <c:pt idx="44">
                  <c:v>9.5989277572800003</c:v>
                </c:pt>
                <c:pt idx="45">
                  <c:v>4.7994638786400001</c:v>
                </c:pt>
                <c:pt idx="46">
                  <c:v>2.3997319393200001</c:v>
                </c:pt>
                <c:pt idx="47">
                  <c:v>1.19986596966</c:v>
                </c:pt>
                <c:pt idx="48">
                  <c:v>0.59993298483000002</c:v>
                </c:pt>
                <c:pt idx="49">
                  <c:v>0.29996649949100002</c:v>
                </c:pt>
                <c:pt idx="50">
                  <c:v>0.149983254244</c:v>
                </c:pt>
                <c:pt idx="51">
                  <c:v>7.4991555146499994E-2</c:v>
                </c:pt>
                <c:pt idx="52">
                  <c:v>2.5659643375700001</c:v>
                </c:pt>
                <c:pt idx="53">
                  <c:v>6.7482149305699997</c:v>
                </c:pt>
                <c:pt idx="54">
                  <c:v>3.3741074652799998</c:v>
                </c:pt>
                <c:pt idx="55">
                  <c:v>1.6870537326399999</c:v>
                </c:pt>
                <c:pt idx="56">
                  <c:v>0.84352686632100005</c:v>
                </c:pt>
                <c:pt idx="57">
                  <c:v>0.42176343315999998</c:v>
                </c:pt>
                <c:pt idx="58">
                  <c:v>0.21088171657999999</c:v>
                </c:pt>
                <c:pt idx="59">
                  <c:v>0.10544085650899999</c:v>
                </c:pt>
                <c:pt idx="60">
                  <c:v>12.7305991335</c:v>
                </c:pt>
                <c:pt idx="61">
                  <c:v>50.459341804899999</c:v>
                </c:pt>
                <c:pt idx="62">
                  <c:v>32.668409797400003</c:v>
                </c:pt>
                <c:pt idx="63">
                  <c:v>56.958267627300003</c:v>
                </c:pt>
                <c:pt idx="64">
                  <c:v>101.63367931800001</c:v>
                </c:pt>
                <c:pt idx="65">
                  <c:v>50.816839659000003</c:v>
                </c:pt>
                <c:pt idx="66">
                  <c:v>25.416525653299999</c:v>
                </c:pt>
                <c:pt idx="67">
                  <c:v>12.7082628267</c:v>
                </c:pt>
                <c:pt idx="68">
                  <c:v>6.3541314133300002</c:v>
                </c:pt>
                <c:pt idx="69">
                  <c:v>3.1770657066700001</c:v>
                </c:pt>
                <c:pt idx="70">
                  <c:v>1.58853285333</c:v>
                </c:pt>
                <c:pt idx="71">
                  <c:v>0.794266426666</c:v>
                </c:pt>
                <c:pt idx="72">
                  <c:v>0.39713321258299999</c:v>
                </c:pt>
                <c:pt idx="73">
                  <c:v>0.19983097450500001</c:v>
                </c:pt>
                <c:pt idx="74">
                  <c:v>9.9915487252500004E-2</c:v>
                </c:pt>
                <c:pt idx="75">
                  <c:v>0.64127999159600002</c:v>
                </c:pt>
                <c:pt idx="76">
                  <c:v>9.26194332665</c:v>
                </c:pt>
                <c:pt idx="77">
                  <c:v>4.6309716093400004</c:v>
                </c:pt>
                <c:pt idx="78">
                  <c:v>2.3154858046700002</c:v>
                </c:pt>
                <c:pt idx="79">
                  <c:v>1.15774289034</c:v>
                </c:pt>
                <c:pt idx="80">
                  <c:v>0.57887144517</c:v>
                </c:pt>
                <c:pt idx="81">
                  <c:v>0.289435722585</c:v>
                </c:pt>
                <c:pt idx="82">
                  <c:v>0.14471786129299999</c:v>
                </c:pt>
                <c:pt idx="83">
                  <c:v>7.2358930646300001E-2</c:v>
                </c:pt>
                <c:pt idx="84">
                  <c:v>3.6179505762399998E-2</c:v>
                </c:pt>
                <c:pt idx="85">
                  <c:v>15.66172819</c:v>
                </c:pt>
                <c:pt idx="86">
                  <c:v>7.8308640949799999</c:v>
                </c:pt>
                <c:pt idx="87">
                  <c:v>3.9154320594800001</c:v>
                </c:pt>
                <c:pt idx="88">
                  <c:v>57.017868653800001</c:v>
                </c:pt>
                <c:pt idx="89">
                  <c:v>39.827017466199997</c:v>
                </c:pt>
                <c:pt idx="90">
                  <c:v>19.913508733099999</c:v>
                </c:pt>
                <c:pt idx="91">
                  <c:v>9.9567543665600002</c:v>
                </c:pt>
                <c:pt idx="92">
                  <c:v>4.9783771832800001</c:v>
                </c:pt>
                <c:pt idx="93">
                  <c:v>2.4891885916400001</c:v>
                </c:pt>
                <c:pt idx="94">
                  <c:v>1.24459429582</c:v>
                </c:pt>
                <c:pt idx="95">
                  <c:v>0.62229714791000001</c:v>
                </c:pt>
                <c:pt idx="96">
                  <c:v>0.31114857395500001</c:v>
                </c:pt>
                <c:pt idx="97">
                  <c:v>11.1676173195</c:v>
                </c:pt>
                <c:pt idx="98">
                  <c:v>57.0982818544</c:v>
                </c:pt>
                <c:pt idx="99">
                  <c:v>97.074662118600003</c:v>
                </c:pt>
                <c:pt idx="100">
                  <c:v>139.52105017100001</c:v>
                </c:pt>
                <c:pt idx="101">
                  <c:v>127.079499587</c:v>
                </c:pt>
                <c:pt idx="102">
                  <c:v>63.539749793299997</c:v>
                </c:pt>
                <c:pt idx="103">
                  <c:v>31.769874896600001</c:v>
                </c:pt>
                <c:pt idx="104">
                  <c:v>15.884937448300001</c:v>
                </c:pt>
                <c:pt idx="105">
                  <c:v>7.9424687241600003</c:v>
                </c:pt>
                <c:pt idx="106">
                  <c:v>3.9712343620800001</c:v>
                </c:pt>
                <c:pt idx="107">
                  <c:v>1.9856171810400001</c:v>
                </c:pt>
                <c:pt idx="108">
                  <c:v>0.99280859202000005</c:v>
                </c:pt>
                <c:pt idx="109">
                  <c:v>4.3824362318999999</c:v>
                </c:pt>
                <c:pt idx="110">
                  <c:v>6.81935083646</c:v>
                </c:pt>
                <c:pt idx="111">
                  <c:v>124.96231511000001</c:v>
                </c:pt>
                <c:pt idx="112">
                  <c:v>62.481157554799999</c:v>
                </c:pt>
                <c:pt idx="113">
                  <c:v>31.2405787414</c:v>
                </c:pt>
                <c:pt idx="114">
                  <c:v>15.6202893707</c:v>
                </c:pt>
                <c:pt idx="115">
                  <c:v>7.8101446853500001</c:v>
                </c:pt>
                <c:pt idx="116">
                  <c:v>3.90507234267</c:v>
                </c:pt>
                <c:pt idx="117">
                  <c:v>1.95253617134</c:v>
                </c:pt>
                <c:pt idx="118">
                  <c:v>0.97626808566900003</c:v>
                </c:pt>
                <c:pt idx="119">
                  <c:v>0.48813404283400003</c:v>
                </c:pt>
                <c:pt idx="120">
                  <c:v>0.24406702141700001</c:v>
                </c:pt>
                <c:pt idx="121">
                  <c:v>0.122033516519</c:v>
                </c:pt>
                <c:pt idx="122">
                  <c:v>6.1016782251399997E-2</c:v>
                </c:pt>
                <c:pt idx="123">
                  <c:v>10.2630742398</c:v>
                </c:pt>
                <c:pt idx="124">
                  <c:v>5.1315371198899999</c:v>
                </c:pt>
                <c:pt idx="125">
                  <c:v>2.56576856594</c:v>
                </c:pt>
                <c:pt idx="126">
                  <c:v>3.5793994956700002</c:v>
                </c:pt>
                <c:pt idx="127">
                  <c:v>3.92761218356</c:v>
                </c:pt>
                <c:pt idx="128">
                  <c:v>1.96380609178</c:v>
                </c:pt>
                <c:pt idx="129">
                  <c:v>0.98190304588999999</c:v>
                </c:pt>
                <c:pt idx="130">
                  <c:v>0.490951522945</c:v>
                </c:pt>
                <c:pt idx="131">
                  <c:v>0.24547576147299999</c:v>
                </c:pt>
                <c:pt idx="132">
                  <c:v>0.122737880736</c:v>
                </c:pt>
                <c:pt idx="133">
                  <c:v>6.1368940368099999E-2</c:v>
                </c:pt>
                <c:pt idx="134">
                  <c:v>3.0684463436400002E-2</c:v>
                </c:pt>
                <c:pt idx="135">
                  <c:v>0.218925751355</c:v>
                </c:pt>
                <c:pt idx="136">
                  <c:v>47.317903056799999</c:v>
                </c:pt>
                <c:pt idx="137">
                  <c:v>40.574085553499998</c:v>
                </c:pt>
                <c:pt idx="138">
                  <c:v>20.287042776700002</c:v>
                </c:pt>
                <c:pt idx="139">
                  <c:v>10.1435213884</c:v>
                </c:pt>
                <c:pt idx="140">
                  <c:v>5.07176069419</c:v>
                </c:pt>
                <c:pt idx="141">
                  <c:v>2.53588034709</c:v>
                </c:pt>
                <c:pt idx="142">
                  <c:v>1.26794017355</c:v>
                </c:pt>
                <c:pt idx="143">
                  <c:v>0.63397008677300004</c:v>
                </c:pt>
                <c:pt idx="144">
                  <c:v>0.417006935104</c:v>
                </c:pt>
                <c:pt idx="145">
                  <c:v>4.30746326551</c:v>
                </c:pt>
                <c:pt idx="146">
                  <c:v>29.453906746000001</c:v>
                </c:pt>
                <c:pt idx="147">
                  <c:v>46.898518874200001</c:v>
                </c:pt>
                <c:pt idx="148">
                  <c:v>23.4492594371</c:v>
                </c:pt>
                <c:pt idx="149">
                  <c:v>11.724629718599999</c:v>
                </c:pt>
                <c:pt idx="150">
                  <c:v>5.8623148592799996</c:v>
                </c:pt>
                <c:pt idx="151">
                  <c:v>2.9311574296399998</c:v>
                </c:pt>
                <c:pt idx="152">
                  <c:v>1.4655787148199999</c:v>
                </c:pt>
                <c:pt idx="153">
                  <c:v>0.73278935740999995</c:v>
                </c:pt>
                <c:pt idx="154">
                  <c:v>0.36639467870499998</c:v>
                </c:pt>
                <c:pt idx="155">
                  <c:v>0.183197339352</c:v>
                </c:pt>
                <c:pt idx="156">
                  <c:v>9.1598669676200006E-2</c:v>
                </c:pt>
                <c:pt idx="157">
                  <c:v>4.5799339828600003E-2</c:v>
                </c:pt>
                <c:pt idx="158">
                  <c:v>2.2899669914300001E-2</c:v>
                </c:pt>
                <c:pt idx="159">
                  <c:v>2.0821420696100001</c:v>
                </c:pt>
                <c:pt idx="160">
                  <c:v>5.0971781685100002</c:v>
                </c:pt>
                <c:pt idx="161">
                  <c:v>6.4775087286600002</c:v>
                </c:pt>
                <c:pt idx="162">
                  <c:v>5.9471760969099998</c:v>
                </c:pt>
                <c:pt idx="163">
                  <c:v>2.9735880484499999</c:v>
                </c:pt>
                <c:pt idx="164">
                  <c:v>1.48679402423</c:v>
                </c:pt>
                <c:pt idx="165">
                  <c:v>0.74339701211300002</c:v>
                </c:pt>
                <c:pt idx="166">
                  <c:v>0.371698506057</c:v>
                </c:pt>
                <c:pt idx="167">
                  <c:v>0.18584925302800001</c:v>
                </c:pt>
                <c:pt idx="168">
                  <c:v>9.2924626514199998E-2</c:v>
                </c:pt>
                <c:pt idx="169">
                  <c:v>4.6462313257099999E-2</c:v>
                </c:pt>
                <c:pt idx="170">
                  <c:v>2.3231156628500001E-2</c:v>
                </c:pt>
                <c:pt idx="171">
                  <c:v>1.16155423266E-2</c:v>
                </c:pt>
                <c:pt idx="172">
                  <c:v>5.3253310859000003</c:v>
                </c:pt>
                <c:pt idx="173">
                  <c:v>16.702418880700002</c:v>
                </c:pt>
                <c:pt idx="174">
                  <c:v>8.3512094403500008</c:v>
                </c:pt>
                <c:pt idx="175">
                  <c:v>4.1756047081799998</c:v>
                </c:pt>
                <c:pt idx="176">
                  <c:v>2.0878023540899999</c:v>
                </c:pt>
                <c:pt idx="177">
                  <c:v>1.04390117705</c:v>
                </c:pt>
                <c:pt idx="178">
                  <c:v>0.52195058852300003</c:v>
                </c:pt>
                <c:pt idx="179">
                  <c:v>0.26097529426100002</c:v>
                </c:pt>
                <c:pt idx="180">
                  <c:v>0.130487647131</c:v>
                </c:pt>
                <c:pt idx="181">
                  <c:v>6.5243823565299994E-2</c:v>
                </c:pt>
                <c:pt idx="182">
                  <c:v>3.2621911782699999E-2</c:v>
                </c:pt>
                <c:pt idx="183">
                  <c:v>1.6310871920000001E-2</c:v>
                </c:pt>
                <c:pt idx="184">
                  <c:v>2.2264702290199998</c:v>
                </c:pt>
                <c:pt idx="185">
                  <c:v>1.11323512651</c:v>
                </c:pt>
                <c:pt idx="186">
                  <c:v>0.64795096827999998</c:v>
                </c:pt>
                <c:pt idx="187">
                  <c:v>0.32397548413999999</c:v>
                </c:pt>
                <c:pt idx="188">
                  <c:v>0.16198774207</c:v>
                </c:pt>
                <c:pt idx="189">
                  <c:v>8.0993871034999998E-2</c:v>
                </c:pt>
                <c:pt idx="190">
                  <c:v>4.0496935517499999E-2</c:v>
                </c:pt>
                <c:pt idx="191">
                  <c:v>2.0248468133600001E-2</c:v>
                </c:pt>
                <c:pt idx="192">
                  <c:v>1.0124234942399999E-2</c:v>
                </c:pt>
                <c:pt idx="193">
                  <c:v>5.0621684537900001E-3</c:v>
                </c:pt>
                <c:pt idx="194">
                  <c:v>47.114693683600002</c:v>
                </c:pt>
                <c:pt idx="195">
                  <c:v>95.173736740199999</c:v>
                </c:pt>
                <c:pt idx="196">
                  <c:v>116.067625634</c:v>
                </c:pt>
                <c:pt idx="197">
                  <c:v>58.033812816800001</c:v>
                </c:pt>
                <c:pt idx="198">
                  <c:v>29.016906408400001</c:v>
                </c:pt>
                <c:pt idx="199">
                  <c:v>14.5084532042</c:v>
                </c:pt>
                <c:pt idx="200">
                  <c:v>7.2542266021000001</c:v>
                </c:pt>
                <c:pt idx="201">
                  <c:v>3.6271133010500001</c:v>
                </c:pt>
                <c:pt idx="202">
                  <c:v>1.81355665052</c:v>
                </c:pt>
                <c:pt idx="203">
                  <c:v>0.90677832526199997</c:v>
                </c:pt>
                <c:pt idx="204">
                  <c:v>0.45338918203099998</c:v>
                </c:pt>
                <c:pt idx="205">
                  <c:v>5.4306272301099998</c:v>
                </c:pt>
                <c:pt idx="206">
                  <c:v>100.759010147</c:v>
                </c:pt>
                <c:pt idx="207">
                  <c:v>78.123951857899996</c:v>
                </c:pt>
                <c:pt idx="208">
                  <c:v>90.370884133600001</c:v>
                </c:pt>
                <c:pt idx="209">
                  <c:v>45.1854420668</c:v>
                </c:pt>
                <c:pt idx="210">
                  <c:v>22.6738267275</c:v>
                </c:pt>
                <c:pt idx="211">
                  <c:v>11.3369133997</c:v>
                </c:pt>
                <c:pt idx="212">
                  <c:v>5.6684566998600001</c:v>
                </c:pt>
                <c:pt idx="213">
                  <c:v>2.8342283499300001</c:v>
                </c:pt>
                <c:pt idx="214">
                  <c:v>1.41711417497</c:v>
                </c:pt>
                <c:pt idx="215">
                  <c:v>0.70855708748299995</c:v>
                </c:pt>
                <c:pt idx="216">
                  <c:v>0.35427854374099998</c:v>
                </c:pt>
                <c:pt idx="217">
                  <c:v>0.17713927205800001</c:v>
                </c:pt>
                <c:pt idx="218">
                  <c:v>39.947650046299998</c:v>
                </c:pt>
                <c:pt idx="219">
                  <c:v>101.822756713</c:v>
                </c:pt>
                <c:pt idx="220">
                  <c:v>129.37374905499999</c:v>
                </c:pt>
                <c:pt idx="221">
                  <c:v>69.639727040699995</c:v>
                </c:pt>
                <c:pt idx="222">
                  <c:v>34.905292705900003</c:v>
                </c:pt>
                <c:pt idx="223">
                  <c:v>18.0796961514</c:v>
                </c:pt>
                <c:pt idx="224">
                  <c:v>9.0398480757200002</c:v>
                </c:pt>
                <c:pt idx="225">
                  <c:v>4.5199240378600001</c:v>
                </c:pt>
                <c:pt idx="226">
                  <c:v>2.25996201893</c:v>
                </c:pt>
                <c:pt idx="227">
                  <c:v>1.12998100947</c:v>
                </c:pt>
                <c:pt idx="228">
                  <c:v>3.5356025191599998</c:v>
                </c:pt>
                <c:pt idx="229">
                  <c:v>1.7678012595799999</c:v>
                </c:pt>
                <c:pt idx="230">
                  <c:v>0.88390066577799997</c:v>
                </c:pt>
                <c:pt idx="231">
                  <c:v>0.98119541259999998</c:v>
                </c:pt>
                <c:pt idx="232">
                  <c:v>1.3694235563799999</c:v>
                </c:pt>
                <c:pt idx="233">
                  <c:v>1.7759208894</c:v>
                </c:pt>
                <c:pt idx="234">
                  <c:v>0.88796044469900004</c:v>
                </c:pt>
                <c:pt idx="235">
                  <c:v>0.44398022235000001</c:v>
                </c:pt>
                <c:pt idx="236">
                  <c:v>0.221990111175</c:v>
                </c:pt>
                <c:pt idx="237">
                  <c:v>0.110995055587</c:v>
                </c:pt>
                <c:pt idx="238">
                  <c:v>5.5497527793699999E-2</c:v>
                </c:pt>
                <c:pt idx="239">
                  <c:v>2.7748763896900001E-2</c:v>
                </c:pt>
                <c:pt idx="240">
                  <c:v>1.3874381948400001E-2</c:v>
                </c:pt>
                <c:pt idx="241">
                  <c:v>6.9372420139099996E-3</c:v>
                </c:pt>
                <c:pt idx="242">
                  <c:v>3.46863300286E-3</c:v>
                </c:pt>
                <c:pt idx="243">
                  <c:v>1.73433149631E-3</c:v>
                </c:pt>
                <c:pt idx="244">
                  <c:v>8.6716574815500001E-4</c:v>
                </c:pt>
                <c:pt idx="245">
                  <c:v>4.3358287407700003E-4</c:v>
                </c:pt>
                <c:pt idx="246">
                  <c:v>2.1679143703899999E-4</c:v>
                </c:pt>
                <c:pt idx="247">
                  <c:v>1.08395718519E-4</c:v>
                </c:pt>
                <c:pt idx="248">
                  <c:v>5.4197859259700003E-5</c:v>
                </c:pt>
                <c:pt idx="249">
                  <c:v>2.7098929629799999E-5</c:v>
                </c:pt>
                <c:pt idx="250">
                  <c:v>1.35494648149E-5</c:v>
                </c:pt>
                <c:pt idx="251">
                  <c:v>6.7747324074599999E-6</c:v>
                </c:pt>
                <c:pt idx="252">
                  <c:v>3.38736620373E-6</c:v>
                </c:pt>
                <c:pt idx="253">
                  <c:v>1.6936831018599999E-6</c:v>
                </c:pt>
                <c:pt idx="254">
                  <c:v>13.756857024</c:v>
                </c:pt>
                <c:pt idx="255">
                  <c:v>34.659759821400002</c:v>
                </c:pt>
                <c:pt idx="256">
                  <c:v>19.593180632399999</c:v>
                </c:pt>
                <c:pt idx="257">
                  <c:v>9.7965903162199997</c:v>
                </c:pt>
                <c:pt idx="258">
                  <c:v>4.8982951341199996</c:v>
                </c:pt>
                <c:pt idx="259">
                  <c:v>2.4491475670599998</c:v>
                </c:pt>
                <c:pt idx="260">
                  <c:v>1.2245737835299999</c:v>
                </c:pt>
                <c:pt idx="261">
                  <c:v>0.61228689176499995</c:v>
                </c:pt>
                <c:pt idx="262">
                  <c:v>0.30614344588199999</c:v>
                </c:pt>
                <c:pt idx="263">
                  <c:v>0.15307172294099999</c:v>
                </c:pt>
                <c:pt idx="264">
                  <c:v>7.65358614706E-2</c:v>
                </c:pt>
                <c:pt idx="265">
                  <c:v>3.82679254871E-2</c:v>
                </c:pt>
                <c:pt idx="266">
                  <c:v>9.8138688220000006E-2</c:v>
                </c:pt>
                <c:pt idx="267">
                  <c:v>4.9069353106899999E-2</c:v>
                </c:pt>
                <c:pt idx="268">
                  <c:v>0.16908258102900001</c:v>
                </c:pt>
                <c:pt idx="269">
                  <c:v>8.4541290514500003E-2</c:v>
                </c:pt>
                <c:pt idx="270">
                  <c:v>4.22706452572E-2</c:v>
                </c:pt>
                <c:pt idx="271">
                  <c:v>2.11353226286E-2</c:v>
                </c:pt>
                <c:pt idx="272">
                  <c:v>1.05676613143E-2</c:v>
                </c:pt>
                <c:pt idx="273">
                  <c:v>5.2838306571599998E-3</c:v>
                </c:pt>
                <c:pt idx="274">
                  <c:v>2.6419153285799999E-3</c:v>
                </c:pt>
                <c:pt idx="275">
                  <c:v>1.32095766429E-3</c:v>
                </c:pt>
                <c:pt idx="276">
                  <c:v>6.6048131567099995E-4</c:v>
                </c:pt>
                <c:pt idx="277">
                  <c:v>68.240677119799997</c:v>
                </c:pt>
                <c:pt idx="278">
                  <c:v>59.236698936400003</c:v>
                </c:pt>
                <c:pt idx="279">
                  <c:v>30.017502044</c:v>
                </c:pt>
                <c:pt idx="280">
                  <c:v>15.008751046</c:v>
                </c:pt>
                <c:pt idx="281">
                  <c:v>7.5043755709799997</c:v>
                </c:pt>
                <c:pt idx="282">
                  <c:v>3.7521877854899999</c:v>
                </c:pt>
                <c:pt idx="283">
                  <c:v>1.8760938927399999</c:v>
                </c:pt>
                <c:pt idx="284">
                  <c:v>0.93804694637200003</c:v>
                </c:pt>
                <c:pt idx="285">
                  <c:v>0.46902347318600002</c:v>
                </c:pt>
                <c:pt idx="286">
                  <c:v>0.23451173659300001</c:v>
                </c:pt>
                <c:pt idx="287">
                  <c:v>0.117255868296</c:v>
                </c:pt>
                <c:pt idx="288">
                  <c:v>5.86279341482E-2</c:v>
                </c:pt>
                <c:pt idx="289">
                  <c:v>2.5068936875399999</c:v>
                </c:pt>
                <c:pt idx="290">
                  <c:v>10.9701723896</c:v>
                </c:pt>
                <c:pt idx="291">
                  <c:v>73.537488277600005</c:v>
                </c:pt>
                <c:pt idx="292">
                  <c:v>90.329218486599999</c:v>
                </c:pt>
                <c:pt idx="293">
                  <c:v>45.164609243299999</c:v>
                </c:pt>
                <c:pt idx="294">
                  <c:v>22.5930982836</c:v>
                </c:pt>
                <c:pt idx="295">
                  <c:v>11.2965491418</c:v>
                </c:pt>
                <c:pt idx="296">
                  <c:v>5.64827457089</c:v>
                </c:pt>
                <c:pt idx="297">
                  <c:v>2.82413728545</c:v>
                </c:pt>
                <c:pt idx="298">
                  <c:v>1.41206864272</c:v>
                </c:pt>
                <c:pt idx="299">
                  <c:v>0.70603432136099997</c:v>
                </c:pt>
                <c:pt idx="300">
                  <c:v>0.35173429694899999</c:v>
                </c:pt>
                <c:pt idx="301">
                  <c:v>0.17586714904</c:v>
                </c:pt>
                <c:pt idx="302">
                  <c:v>0.300964323014</c:v>
                </c:pt>
                <c:pt idx="303">
                  <c:v>3.3658082710500001</c:v>
                </c:pt>
                <c:pt idx="304">
                  <c:v>19.950672360999999</c:v>
                </c:pt>
                <c:pt idx="305">
                  <c:v>10.0245096865</c:v>
                </c:pt>
                <c:pt idx="306">
                  <c:v>5.1850015740000002</c:v>
                </c:pt>
                <c:pt idx="307">
                  <c:v>2.5925007870000001</c:v>
                </c:pt>
                <c:pt idx="308">
                  <c:v>1.2962503935</c:v>
                </c:pt>
                <c:pt idx="309">
                  <c:v>0.64812519675000002</c:v>
                </c:pt>
                <c:pt idx="310">
                  <c:v>0.32406259837500001</c:v>
                </c:pt>
                <c:pt idx="311">
                  <c:v>0.16203129918799999</c:v>
                </c:pt>
                <c:pt idx="312">
                  <c:v>8.1015649593800004E-2</c:v>
                </c:pt>
                <c:pt idx="313">
                  <c:v>4.0507824844E-2</c:v>
                </c:pt>
                <c:pt idx="314">
                  <c:v>2.0253894314300001E-2</c:v>
                </c:pt>
                <c:pt idx="315">
                  <c:v>0.432493008299</c:v>
                </c:pt>
                <c:pt idx="316">
                  <c:v>16.174751260800001</c:v>
                </c:pt>
                <c:pt idx="317">
                  <c:v>8.0873756304099995</c:v>
                </c:pt>
                <c:pt idx="318">
                  <c:v>4.0436878031300001</c:v>
                </c:pt>
                <c:pt idx="319">
                  <c:v>2.02184390157</c:v>
                </c:pt>
                <c:pt idx="320">
                  <c:v>1.01092195078</c:v>
                </c:pt>
                <c:pt idx="321">
                  <c:v>0.50546097539199997</c:v>
                </c:pt>
                <c:pt idx="322">
                  <c:v>0.25273048769599998</c:v>
                </c:pt>
                <c:pt idx="323">
                  <c:v>0.12636524384799999</c:v>
                </c:pt>
                <c:pt idx="324">
                  <c:v>6.3182562319300001E-2</c:v>
                </c:pt>
                <c:pt idx="325">
                  <c:v>13.302710832200001</c:v>
                </c:pt>
                <c:pt idx="326">
                  <c:v>117.457405718</c:v>
                </c:pt>
                <c:pt idx="327">
                  <c:v>89.303899233899998</c:v>
                </c:pt>
                <c:pt idx="328">
                  <c:v>45.275150612899999</c:v>
                </c:pt>
                <c:pt idx="329">
                  <c:v>22.6375753065</c:v>
                </c:pt>
                <c:pt idx="330">
                  <c:v>11.318787653199999</c:v>
                </c:pt>
                <c:pt idx="331">
                  <c:v>5.6593938266199997</c:v>
                </c:pt>
                <c:pt idx="332">
                  <c:v>2.8296969133099998</c:v>
                </c:pt>
                <c:pt idx="333">
                  <c:v>1.4148484566499999</c:v>
                </c:pt>
                <c:pt idx="334">
                  <c:v>0.70742422832700003</c:v>
                </c:pt>
                <c:pt idx="335">
                  <c:v>0.353712114164</c:v>
                </c:pt>
                <c:pt idx="336">
                  <c:v>0.17685606066599999</c:v>
                </c:pt>
                <c:pt idx="337">
                  <c:v>34.8368973551</c:v>
                </c:pt>
                <c:pt idx="338">
                  <c:v>17.418448677499999</c:v>
                </c:pt>
                <c:pt idx="339">
                  <c:v>11.871969764699999</c:v>
                </c:pt>
                <c:pt idx="340">
                  <c:v>10.4743336273</c:v>
                </c:pt>
                <c:pt idx="341">
                  <c:v>5.23716681366</c:v>
                </c:pt>
                <c:pt idx="342">
                  <c:v>2.6646406145000001</c:v>
                </c:pt>
                <c:pt idx="343">
                  <c:v>1.3323203072500001</c:v>
                </c:pt>
                <c:pt idx="344">
                  <c:v>0.66616015362600001</c:v>
                </c:pt>
                <c:pt idx="345">
                  <c:v>0.333080076813</c:v>
                </c:pt>
                <c:pt idx="346">
                  <c:v>0.16654003840600001</c:v>
                </c:pt>
                <c:pt idx="347">
                  <c:v>8.3270019203199999E-2</c:v>
                </c:pt>
                <c:pt idx="348">
                  <c:v>0.155829517029</c:v>
                </c:pt>
                <c:pt idx="349">
                  <c:v>89.730214819099999</c:v>
                </c:pt>
                <c:pt idx="350">
                  <c:v>229.25409548799999</c:v>
                </c:pt>
                <c:pt idx="351">
                  <c:v>120.229092393</c:v>
                </c:pt>
                <c:pt idx="352">
                  <c:v>60.114546196399999</c:v>
                </c:pt>
                <c:pt idx="353">
                  <c:v>30.057273158499999</c:v>
                </c:pt>
                <c:pt idx="354">
                  <c:v>15.9007434936</c:v>
                </c:pt>
                <c:pt idx="355">
                  <c:v>7.9503717467800001</c:v>
                </c:pt>
                <c:pt idx="356">
                  <c:v>3.9751858733900001</c:v>
                </c:pt>
                <c:pt idx="357">
                  <c:v>1.98759293669</c:v>
                </c:pt>
                <c:pt idx="358">
                  <c:v>0.99379646834699997</c:v>
                </c:pt>
                <c:pt idx="359">
                  <c:v>0.496898234173</c:v>
                </c:pt>
                <c:pt idx="360">
                  <c:v>0.24844911718099999</c:v>
                </c:pt>
                <c:pt idx="361">
                  <c:v>0.124224528411</c:v>
                </c:pt>
                <c:pt idx="362">
                  <c:v>1.97398202278</c:v>
                </c:pt>
                <c:pt idx="363">
                  <c:v>2.3866394292600002</c:v>
                </c:pt>
                <c:pt idx="364">
                  <c:v>25.950123809899999</c:v>
                </c:pt>
                <c:pt idx="365">
                  <c:v>33.096762335299999</c:v>
                </c:pt>
                <c:pt idx="366">
                  <c:v>16.548381155600001</c:v>
                </c:pt>
                <c:pt idx="367">
                  <c:v>8.2741905777899998</c:v>
                </c:pt>
                <c:pt idx="368">
                  <c:v>4.1370952889000003</c:v>
                </c:pt>
                <c:pt idx="369">
                  <c:v>2.0685476444500002</c:v>
                </c:pt>
                <c:pt idx="370">
                  <c:v>1.0342738222200001</c:v>
                </c:pt>
                <c:pt idx="371">
                  <c:v>0.517136911112</c:v>
                </c:pt>
                <c:pt idx="372">
                  <c:v>0.258568455556</c:v>
                </c:pt>
                <c:pt idx="373">
                  <c:v>0.12928424588599999</c:v>
                </c:pt>
                <c:pt idx="374">
                  <c:v>6.4642145577599994E-2</c:v>
                </c:pt>
                <c:pt idx="375">
                  <c:v>3.2320970178299997E-2</c:v>
                </c:pt>
                <c:pt idx="376">
                  <c:v>1.6160448873599999E-2</c:v>
                </c:pt>
                <c:pt idx="377">
                  <c:v>8.0802244368200007E-3</c:v>
                </c:pt>
                <c:pt idx="378">
                  <c:v>4.0401122184100004E-3</c:v>
                </c:pt>
                <c:pt idx="379">
                  <c:v>2.0200561092100001E-3</c:v>
                </c:pt>
                <c:pt idx="380">
                  <c:v>1.0100280545999999E-3</c:v>
                </c:pt>
                <c:pt idx="381">
                  <c:v>5.0501402730100003E-4</c:v>
                </c:pt>
                <c:pt idx="382">
                  <c:v>2.5250701365099999E-4</c:v>
                </c:pt>
                <c:pt idx="383">
                  <c:v>1.2625350682499999E-4</c:v>
                </c:pt>
                <c:pt idx="384">
                  <c:v>6.3126753412700003E-5</c:v>
                </c:pt>
                <c:pt idx="385">
                  <c:v>3.15633767063E-5</c:v>
                </c:pt>
                <c:pt idx="386">
                  <c:v>36.524402046500001</c:v>
                </c:pt>
                <c:pt idx="387">
                  <c:v>18.7146112625</c:v>
                </c:pt>
                <c:pt idx="388">
                  <c:v>9.4738269625600005</c:v>
                </c:pt>
                <c:pt idx="389">
                  <c:v>5.4737801878100001</c:v>
                </c:pt>
                <c:pt idx="390">
                  <c:v>2.73689009391</c:v>
                </c:pt>
                <c:pt idx="391">
                  <c:v>1.36844504695</c:v>
                </c:pt>
                <c:pt idx="392">
                  <c:v>0.68422252347699997</c:v>
                </c:pt>
                <c:pt idx="393">
                  <c:v>0.34211126173799999</c:v>
                </c:pt>
                <c:pt idx="394">
                  <c:v>0.171055630869</c:v>
                </c:pt>
                <c:pt idx="395">
                  <c:v>8.5527815434600002E-2</c:v>
                </c:pt>
                <c:pt idx="396">
                  <c:v>4.2763902035000002E-2</c:v>
                </c:pt>
                <c:pt idx="397">
                  <c:v>19.877582601099999</c:v>
                </c:pt>
                <c:pt idx="398">
                  <c:v>9.9387913005699993</c:v>
                </c:pt>
                <c:pt idx="399">
                  <c:v>7.52907959791</c:v>
                </c:pt>
                <c:pt idx="400">
                  <c:v>20.144929400100001</c:v>
                </c:pt>
                <c:pt idx="401">
                  <c:v>10.072464700099999</c:v>
                </c:pt>
                <c:pt idx="402">
                  <c:v>5.0362323379599996</c:v>
                </c:pt>
                <c:pt idx="403">
                  <c:v>2.5181161689799998</c:v>
                </c:pt>
                <c:pt idx="404">
                  <c:v>1.2590580844899999</c:v>
                </c:pt>
                <c:pt idx="405">
                  <c:v>0.62952904224499995</c:v>
                </c:pt>
                <c:pt idx="406">
                  <c:v>0.31476452112199999</c:v>
                </c:pt>
                <c:pt idx="407">
                  <c:v>0.15738226056099999</c:v>
                </c:pt>
                <c:pt idx="408">
                  <c:v>7.86911302806E-2</c:v>
                </c:pt>
                <c:pt idx="409">
                  <c:v>3.93455651403E-2</c:v>
                </c:pt>
                <c:pt idx="410">
                  <c:v>1.96727463547E-2</c:v>
                </c:pt>
                <c:pt idx="411">
                  <c:v>1.1227102329800001</c:v>
                </c:pt>
                <c:pt idx="412">
                  <c:v>1.8452497298799999</c:v>
                </c:pt>
                <c:pt idx="413">
                  <c:v>0.92262485286899998</c:v>
                </c:pt>
                <c:pt idx="414">
                  <c:v>0.461312426434</c:v>
                </c:pt>
                <c:pt idx="415">
                  <c:v>0.230656213217</c:v>
                </c:pt>
                <c:pt idx="416">
                  <c:v>0.115328106609</c:v>
                </c:pt>
              </c:numCache>
            </c:numRef>
          </c:val>
          <c:smooth val="0"/>
          <c:extLst>
            <c:ext xmlns:c16="http://schemas.microsoft.com/office/drawing/2014/chart" uri="{C3380CC4-5D6E-409C-BE32-E72D297353CC}">
              <c16:uniqueId val="{00000001-F843-4DFD-8A84-5FB4284CD0D3}"/>
            </c:ext>
          </c:extLst>
        </c:ser>
        <c:dLbls>
          <c:showLegendKey val="0"/>
          <c:showVal val="0"/>
          <c:showCatName val="0"/>
          <c:showSerName val="0"/>
          <c:showPercent val="0"/>
          <c:showBubbleSize val="0"/>
        </c:dLbls>
        <c:smooth val="0"/>
        <c:axId val="500233856"/>
        <c:axId val="500247632"/>
      </c:lineChart>
      <c:catAx>
        <c:axId val="5002338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0247632"/>
        <c:crosses val="autoZero"/>
        <c:auto val="1"/>
        <c:lblAlgn val="ctr"/>
        <c:lblOffset val="100"/>
        <c:noMultiLvlLbl val="0"/>
      </c:catAx>
      <c:valAx>
        <c:axId val="50024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023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09-May-19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Portal do Clima – 9 modelos regionais</a:t>
            </a:r>
          </a:p>
          <a:p>
            <a:r>
              <a:rPr lang="pt-PT" dirty="0"/>
              <a:t>EU-CORDEX – 40 modelos regionais</a:t>
            </a:r>
          </a:p>
          <a:p>
            <a:r>
              <a:rPr lang="pt-PT" dirty="0"/>
              <a:t>Lista em http://euro-cordex.net/imperia/md/content/csc/cordex/20161219-eurocordex-simulations.pdf</a:t>
            </a:r>
          </a:p>
        </p:txBody>
      </p:sp>
      <p:sp>
        <p:nvSpPr>
          <p:cNvPr id="4" name="Marcador de Posição do Número do Diapositivo 3"/>
          <p:cNvSpPr>
            <a:spLocks noGrp="1"/>
          </p:cNvSpPr>
          <p:nvPr>
            <p:ph type="sldNum" sz="quarter" idx="10"/>
          </p:nvPr>
        </p:nvSpPr>
        <p:spPr/>
        <p:txBody>
          <a:bodyPr/>
          <a:lstStyle/>
          <a:p>
            <a:fld id="{2471A9EA-30E2-4501-9A03-915735142838}" type="slidenum">
              <a:rPr lang="pt-PT" smtClean="0"/>
              <a:t>5</a:t>
            </a:fld>
            <a:endParaRPr lang="pt-PT"/>
          </a:p>
        </p:txBody>
      </p:sp>
    </p:spTree>
    <p:extLst>
      <p:ext uri="{BB962C8B-B14F-4D97-AF65-F5344CB8AC3E}">
        <p14:creationId xmlns:p14="http://schemas.microsoft.com/office/powerpoint/2010/main" val="125048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pt-PT" dirty="0" err="1"/>
              <a:t>We</a:t>
            </a:r>
            <a:r>
              <a:rPr lang="pt-PT" dirty="0"/>
              <a:t> </a:t>
            </a:r>
            <a:r>
              <a:rPr lang="pt-PT" dirty="0" err="1"/>
              <a:t>all</a:t>
            </a:r>
            <a:r>
              <a:rPr lang="pt-PT" dirty="0"/>
              <a:t> </a:t>
            </a:r>
            <a:r>
              <a:rPr lang="pt-PT" dirty="0" err="1"/>
              <a:t>know</a:t>
            </a:r>
            <a:r>
              <a:rPr lang="pt-PT" dirty="0"/>
              <a:t> </a:t>
            </a:r>
            <a:r>
              <a:rPr lang="pt-PT" dirty="0" err="1"/>
              <a:t>that</a:t>
            </a:r>
            <a:r>
              <a:rPr lang="pt-PT" dirty="0"/>
              <a:t> </a:t>
            </a:r>
            <a:r>
              <a:rPr lang="pt-PT" dirty="0" err="1"/>
              <a:t>water</a:t>
            </a:r>
            <a:r>
              <a:rPr lang="pt-PT" dirty="0"/>
              <a:t> </a:t>
            </a:r>
            <a:r>
              <a:rPr lang="pt-PT" dirty="0" err="1"/>
              <a:t>is</a:t>
            </a:r>
            <a:r>
              <a:rPr lang="pt-PT" dirty="0"/>
              <a:t> </a:t>
            </a:r>
            <a:r>
              <a:rPr lang="pt-PT" dirty="0" err="1"/>
              <a:t>the</a:t>
            </a:r>
            <a:r>
              <a:rPr lang="pt-PT" dirty="0"/>
              <a:t> sector </a:t>
            </a:r>
            <a:r>
              <a:rPr lang="pt-PT" dirty="0" err="1"/>
              <a:t>most</a:t>
            </a:r>
            <a:r>
              <a:rPr lang="pt-PT" dirty="0"/>
              <a:t> </a:t>
            </a:r>
            <a:r>
              <a:rPr lang="pt-PT" dirty="0" err="1"/>
              <a:t>affected</a:t>
            </a:r>
            <a:r>
              <a:rPr lang="pt-PT" dirty="0"/>
              <a:t> </a:t>
            </a:r>
            <a:r>
              <a:rPr lang="pt-PT" dirty="0" err="1"/>
              <a:t>by</a:t>
            </a:r>
            <a:r>
              <a:rPr lang="pt-PT" dirty="0"/>
              <a:t> </a:t>
            </a:r>
            <a:r>
              <a:rPr lang="pt-PT" dirty="0" err="1"/>
              <a:t>climate</a:t>
            </a:r>
            <a:r>
              <a:rPr lang="pt-PT" dirty="0"/>
              <a:t> </a:t>
            </a:r>
            <a:r>
              <a:rPr lang="pt-PT" dirty="0" err="1"/>
              <a:t>change</a:t>
            </a:r>
            <a:r>
              <a:rPr lang="pt-PT" dirty="0"/>
              <a:t>, </a:t>
            </a:r>
            <a:r>
              <a:rPr lang="pt-PT" dirty="0" err="1"/>
              <a:t>which</a:t>
            </a:r>
            <a:r>
              <a:rPr lang="pt-PT" dirty="0"/>
              <a:t> </a:t>
            </a:r>
            <a:r>
              <a:rPr lang="pt-PT" dirty="0" err="1"/>
              <a:t>has</a:t>
            </a:r>
            <a:r>
              <a:rPr lang="pt-PT" dirty="0"/>
              <a:t> </a:t>
            </a:r>
            <a:r>
              <a:rPr lang="pt-PT" dirty="0" err="1"/>
              <a:t>direct</a:t>
            </a:r>
            <a:r>
              <a:rPr lang="pt-PT" dirty="0"/>
              <a:t> </a:t>
            </a:r>
            <a:r>
              <a:rPr lang="pt-PT" dirty="0" err="1"/>
              <a:t>and</a:t>
            </a:r>
            <a:r>
              <a:rPr lang="pt-PT" dirty="0"/>
              <a:t> </a:t>
            </a:r>
            <a:r>
              <a:rPr lang="pt-PT" dirty="0" err="1"/>
              <a:t>indirect</a:t>
            </a:r>
            <a:r>
              <a:rPr lang="pt-PT" dirty="0"/>
              <a:t> </a:t>
            </a:r>
            <a:r>
              <a:rPr lang="pt-PT" dirty="0" err="1"/>
              <a:t>impacts</a:t>
            </a:r>
            <a:r>
              <a:rPr lang="pt-PT" dirty="0"/>
              <a:t> </a:t>
            </a:r>
            <a:r>
              <a:rPr lang="pt-PT" dirty="0" err="1"/>
              <a:t>on</a:t>
            </a:r>
            <a:r>
              <a:rPr lang="pt-PT" dirty="0"/>
              <a:t> </a:t>
            </a:r>
            <a:r>
              <a:rPr lang="pt-PT" dirty="0" err="1"/>
              <a:t>water</a:t>
            </a:r>
            <a:r>
              <a:rPr lang="pt-PT" dirty="0"/>
              <a:t> </a:t>
            </a:r>
            <a:r>
              <a:rPr lang="pt-PT" dirty="0" err="1"/>
              <a:t>resources</a:t>
            </a:r>
            <a:r>
              <a:rPr lang="pt-PT" dirty="0"/>
              <a:t>. </a:t>
            </a:r>
            <a:r>
              <a:rPr lang="pt-PT" dirty="0" err="1"/>
              <a:t>Climate</a:t>
            </a:r>
            <a:r>
              <a:rPr lang="pt-PT" dirty="0"/>
              <a:t> </a:t>
            </a:r>
            <a:r>
              <a:rPr lang="pt-PT" dirty="0" err="1"/>
              <a:t>change</a:t>
            </a:r>
            <a:r>
              <a:rPr lang="pt-PT" dirty="0"/>
              <a:t> </a:t>
            </a:r>
            <a:r>
              <a:rPr lang="pt-PT" dirty="0" err="1"/>
              <a:t>affects</a:t>
            </a:r>
            <a:r>
              <a:rPr lang="pt-PT" dirty="0"/>
              <a:t> </a:t>
            </a:r>
            <a:r>
              <a:rPr lang="pt-PT" dirty="0" err="1"/>
              <a:t>water</a:t>
            </a:r>
            <a:r>
              <a:rPr lang="pt-PT" dirty="0"/>
              <a:t> </a:t>
            </a:r>
            <a:r>
              <a:rPr lang="pt-PT" dirty="0" err="1"/>
              <a:t>quantity</a:t>
            </a:r>
            <a:r>
              <a:rPr lang="pt-PT" dirty="0"/>
              <a:t> (</a:t>
            </a:r>
            <a:r>
              <a:rPr lang="pt-PT" dirty="0" err="1"/>
              <a:t>availability</a:t>
            </a:r>
            <a:r>
              <a:rPr lang="pt-PT" dirty="0"/>
              <a:t>, timing </a:t>
            </a:r>
            <a:r>
              <a:rPr lang="pt-PT" dirty="0" err="1"/>
              <a:t>and</a:t>
            </a:r>
            <a:r>
              <a:rPr lang="pt-PT" dirty="0"/>
              <a:t> </a:t>
            </a:r>
            <a:r>
              <a:rPr lang="pt-PT" dirty="0" err="1"/>
              <a:t>variability</a:t>
            </a:r>
            <a:r>
              <a:rPr lang="pt-PT" dirty="0"/>
              <a:t>) </a:t>
            </a:r>
            <a:r>
              <a:rPr lang="pt-PT" dirty="0" err="1"/>
              <a:t>and</a:t>
            </a:r>
            <a:r>
              <a:rPr lang="pt-PT" dirty="0"/>
              <a:t> </a:t>
            </a:r>
            <a:r>
              <a:rPr lang="pt-PT" dirty="0" err="1"/>
              <a:t>water</a:t>
            </a:r>
            <a:r>
              <a:rPr lang="pt-PT" dirty="0"/>
              <a:t> </a:t>
            </a:r>
            <a:r>
              <a:rPr lang="pt-PT" dirty="0" err="1"/>
              <a:t>quality</a:t>
            </a:r>
            <a:r>
              <a:rPr lang="pt-PT" dirty="0"/>
              <a:t>, </a:t>
            </a:r>
            <a:r>
              <a:rPr lang="pt-PT" dirty="0" err="1"/>
              <a:t>water</a:t>
            </a:r>
            <a:r>
              <a:rPr lang="pt-PT" dirty="0"/>
              <a:t> </a:t>
            </a:r>
            <a:r>
              <a:rPr lang="pt-PT" dirty="0" err="1"/>
              <a:t>supply</a:t>
            </a:r>
            <a:r>
              <a:rPr lang="pt-PT" dirty="0"/>
              <a:t>  </a:t>
            </a:r>
            <a:r>
              <a:rPr lang="pt-PT" dirty="0" err="1"/>
              <a:t>and</a:t>
            </a:r>
            <a:r>
              <a:rPr lang="pt-PT" dirty="0"/>
              <a:t> </a:t>
            </a:r>
            <a:r>
              <a:rPr lang="pt-PT" dirty="0" err="1"/>
              <a:t>water</a:t>
            </a:r>
            <a:r>
              <a:rPr lang="pt-PT" dirty="0"/>
              <a:t> </a:t>
            </a:r>
            <a:r>
              <a:rPr lang="pt-PT" dirty="0" err="1"/>
              <a:t>demand</a:t>
            </a:r>
            <a:r>
              <a:rPr lang="pt-PT" dirty="0"/>
              <a:t>. </a:t>
            </a:r>
            <a:r>
              <a:rPr lang="pt-PT" dirty="0" err="1"/>
              <a:t>This</a:t>
            </a:r>
            <a:r>
              <a:rPr lang="pt-PT" dirty="0"/>
              <a:t> figure tries to </a:t>
            </a:r>
            <a:r>
              <a:rPr lang="pt-PT" dirty="0" err="1"/>
              <a:t>illustrate</a:t>
            </a:r>
            <a:r>
              <a:rPr lang="pt-PT" dirty="0"/>
              <a:t> </a:t>
            </a:r>
            <a:r>
              <a:rPr lang="pt-PT" dirty="0" err="1"/>
              <a:t>all</a:t>
            </a:r>
            <a:r>
              <a:rPr lang="pt-PT" dirty="0"/>
              <a:t> </a:t>
            </a:r>
            <a:r>
              <a:rPr lang="pt-PT" dirty="0" err="1"/>
              <a:t>these</a:t>
            </a:r>
            <a:r>
              <a:rPr lang="pt-PT" dirty="0"/>
              <a:t> </a:t>
            </a:r>
            <a:r>
              <a:rPr lang="pt-PT" dirty="0" err="1"/>
              <a:t>relationships</a:t>
            </a:r>
            <a:r>
              <a:rPr lang="pt-PT" dirty="0"/>
              <a:t>, </a:t>
            </a:r>
            <a:r>
              <a:rPr lang="pt-PT" dirty="0" err="1"/>
              <a:t>direct</a:t>
            </a:r>
            <a:r>
              <a:rPr lang="pt-PT" dirty="0"/>
              <a:t> </a:t>
            </a:r>
            <a:r>
              <a:rPr lang="pt-PT" dirty="0" err="1"/>
              <a:t>and</a:t>
            </a:r>
            <a:r>
              <a:rPr lang="pt-PT" dirty="0"/>
              <a:t> </a:t>
            </a:r>
            <a:r>
              <a:rPr lang="pt-PT" dirty="0" err="1"/>
              <a:t>indirect</a:t>
            </a:r>
            <a:r>
              <a:rPr lang="pt-PT" dirty="0"/>
              <a:t>, </a:t>
            </a:r>
            <a:r>
              <a:rPr lang="pt-PT" dirty="0" err="1"/>
              <a:t>with</a:t>
            </a:r>
            <a:r>
              <a:rPr lang="pt-PT" dirty="0"/>
              <a:t> </a:t>
            </a:r>
            <a:r>
              <a:rPr lang="pt-PT" dirty="0" err="1"/>
              <a:t>the</a:t>
            </a:r>
            <a:r>
              <a:rPr lang="pt-PT" dirty="0"/>
              <a:t> </a:t>
            </a:r>
            <a:r>
              <a:rPr lang="pt-PT" dirty="0" err="1"/>
              <a:t>stronger</a:t>
            </a:r>
            <a:r>
              <a:rPr lang="pt-PT" dirty="0"/>
              <a:t> </a:t>
            </a:r>
            <a:r>
              <a:rPr lang="pt-PT" dirty="0" err="1"/>
              <a:t>relationships</a:t>
            </a:r>
            <a:r>
              <a:rPr lang="pt-PT" dirty="0"/>
              <a:t> </a:t>
            </a:r>
            <a:r>
              <a:rPr lang="pt-PT" dirty="0" err="1"/>
              <a:t>shown</a:t>
            </a:r>
            <a:r>
              <a:rPr lang="pt-PT" dirty="0"/>
              <a:t> in </a:t>
            </a:r>
            <a:r>
              <a:rPr lang="pt-PT" dirty="0" err="1"/>
              <a:t>thicker</a:t>
            </a:r>
            <a:r>
              <a:rPr lang="pt-PT" dirty="0"/>
              <a:t> </a:t>
            </a:r>
            <a:r>
              <a:rPr lang="pt-PT" dirty="0" err="1"/>
              <a:t>lines</a:t>
            </a:r>
            <a:r>
              <a:rPr lang="pt-PT" dirty="0"/>
              <a:t>.</a:t>
            </a:r>
          </a:p>
          <a:p>
            <a:pPr>
              <a:spcBef>
                <a:spcPts val="1200"/>
              </a:spcBef>
            </a:pPr>
            <a:r>
              <a:rPr lang="pt-PT" dirty="0"/>
              <a:t>Southern </a:t>
            </a:r>
            <a:r>
              <a:rPr lang="pt-PT" dirty="0" err="1"/>
              <a:t>Europe</a:t>
            </a:r>
            <a:r>
              <a:rPr lang="pt-PT" dirty="0"/>
              <a:t>, </a:t>
            </a:r>
            <a:r>
              <a:rPr lang="pt-PT" dirty="0" err="1"/>
              <a:t>and</a:t>
            </a:r>
            <a:r>
              <a:rPr lang="pt-PT" dirty="0"/>
              <a:t> </a:t>
            </a:r>
            <a:r>
              <a:rPr lang="pt-PT" dirty="0" err="1"/>
              <a:t>particularly</a:t>
            </a:r>
            <a:r>
              <a:rPr lang="pt-PT" dirty="0"/>
              <a:t> Portugal, </a:t>
            </a:r>
            <a:r>
              <a:rPr lang="pt-PT" dirty="0" err="1"/>
              <a:t>is</a:t>
            </a:r>
            <a:r>
              <a:rPr lang="pt-PT" dirty="0"/>
              <a:t> </a:t>
            </a:r>
            <a:r>
              <a:rPr lang="pt-PT" dirty="0" err="1"/>
              <a:t>expected</a:t>
            </a:r>
            <a:r>
              <a:rPr lang="pt-PT" dirty="0"/>
              <a:t> to </a:t>
            </a:r>
            <a:r>
              <a:rPr lang="pt-PT" dirty="0" err="1"/>
              <a:t>be</a:t>
            </a:r>
            <a:r>
              <a:rPr lang="pt-PT" dirty="0"/>
              <a:t> </a:t>
            </a:r>
            <a:r>
              <a:rPr lang="pt-PT" dirty="0" err="1"/>
              <a:t>one</a:t>
            </a:r>
            <a:r>
              <a:rPr lang="pt-PT" dirty="0"/>
              <a:t> </a:t>
            </a:r>
            <a:r>
              <a:rPr lang="pt-PT" dirty="0" err="1"/>
              <a:t>of</a:t>
            </a:r>
            <a:r>
              <a:rPr lang="pt-PT" dirty="0"/>
              <a:t> </a:t>
            </a:r>
            <a:r>
              <a:rPr lang="pt-PT" dirty="0" err="1"/>
              <a:t>the</a:t>
            </a:r>
            <a:r>
              <a:rPr lang="pt-PT" dirty="0"/>
              <a:t> </a:t>
            </a:r>
            <a:r>
              <a:rPr lang="pt-PT" dirty="0" err="1"/>
              <a:t>most</a:t>
            </a:r>
            <a:r>
              <a:rPr lang="pt-PT" dirty="0"/>
              <a:t> </a:t>
            </a:r>
            <a:r>
              <a:rPr lang="pt-PT" dirty="0" err="1"/>
              <a:t>affected</a:t>
            </a:r>
            <a:r>
              <a:rPr lang="pt-PT" dirty="0"/>
              <a:t> </a:t>
            </a:r>
            <a:r>
              <a:rPr lang="pt-PT" dirty="0" err="1"/>
              <a:t>regions</a:t>
            </a:r>
            <a:r>
              <a:rPr lang="pt-PT" dirty="0"/>
              <a:t> in </a:t>
            </a:r>
            <a:r>
              <a:rPr lang="pt-PT" dirty="0" err="1"/>
              <a:t>Europe</a:t>
            </a:r>
            <a:r>
              <a:rPr lang="pt-PT" dirty="0"/>
              <a:t>. </a:t>
            </a:r>
            <a:r>
              <a:rPr lang="pt-PT" dirty="0" err="1"/>
              <a:t>The</a:t>
            </a:r>
            <a:r>
              <a:rPr lang="pt-PT" dirty="0"/>
              <a:t> </a:t>
            </a:r>
            <a:r>
              <a:rPr lang="pt-PT" dirty="0" err="1"/>
              <a:t>table</a:t>
            </a:r>
            <a:r>
              <a:rPr lang="pt-PT" dirty="0"/>
              <a:t> </a:t>
            </a:r>
            <a:r>
              <a:rPr lang="pt-PT" dirty="0" err="1"/>
              <a:t>presents</a:t>
            </a:r>
            <a:r>
              <a:rPr lang="pt-PT" dirty="0"/>
              <a:t> </a:t>
            </a:r>
            <a:r>
              <a:rPr lang="pt-PT" dirty="0" err="1"/>
              <a:t>the</a:t>
            </a:r>
            <a:r>
              <a:rPr lang="pt-PT" dirty="0"/>
              <a:t> </a:t>
            </a:r>
            <a:r>
              <a:rPr lang="pt-PT" dirty="0" err="1"/>
              <a:t>main</a:t>
            </a:r>
            <a:r>
              <a:rPr lang="pt-PT" dirty="0"/>
              <a:t> </a:t>
            </a:r>
            <a:r>
              <a:rPr lang="pt-PT" dirty="0" err="1"/>
              <a:t>expected</a:t>
            </a:r>
            <a:r>
              <a:rPr lang="pt-PT" dirty="0"/>
              <a:t> </a:t>
            </a:r>
            <a:r>
              <a:rPr lang="pt-PT" dirty="0" err="1"/>
              <a:t>impacts</a:t>
            </a:r>
            <a:r>
              <a:rPr lang="pt-PT" dirty="0"/>
              <a:t>.</a:t>
            </a:r>
          </a:p>
          <a:p>
            <a:endParaRPr lang="pt-PT" dirty="0"/>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6EDC2A86-5572-40FE-BBCE-3770BDD201FD}" type="slidenum">
              <a:rPr lang="en-GB" smtClean="0"/>
              <a:pPr>
                <a:defRPr/>
              </a:pPr>
              <a:t>7</a:t>
            </a:fld>
            <a:endParaRPr lang="en-GB"/>
          </a:p>
        </p:txBody>
      </p:sp>
    </p:spTree>
    <p:extLst>
      <p:ext uri="{BB962C8B-B14F-4D97-AF65-F5344CB8AC3E}">
        <p14:creationId xmlns:p14="http://schemas.microsoft.com/office/powerpoint/2010/main" val="246587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Our</a:t>
            </a:r>
            <a:r>
              <a:rPr lang="pt-PT" dirty="0"/>
              <a:t> </a:t>
            </a:r>
            <a:r>
              <a:rPr lang="pt-PT" dirty="0" err="1"/>
              <a:t>main</a:t>
            </a:r>
            <a:r>
              <a:rPr lang="pt-PT" dirty="0"/>
              <a:t> </a:t>
            </a:r>
            <a:r>
              <a:rPr lang="pt-PT" dirty="0" err="1"/>
              <a:t>goal</a:t>
            </a:r>
            <a:r>
              <a:rPr lang="pt-PT" dirty="0"/>
              <a:t> </a:t>
            </a:r>
            <a:r>
              <a:rPr lang="pt-PT" dirty="0" err="1"/>
              <a:t>is</a:t>
            </a:r>
            <a:r>
              <a:rPr lang="pt-PT" baseline="0" dirty="0"/>
              <a:t> to </a:t>
            </a:r>
            <a:r>
              <a:rPr lang="pt-PT" baseline="0" dirty="0" err="1"/>
              <a:t>reduce</a:t>
            </a:r>
            <a:r>
              <a:rPr lang="pt-PT" baseline="0" dirty="0"/>
              <a:t> </a:t>
            </a:r>
            <a:r>
              <a:rPr lang="pt-PT" baseline="0" dirty="0" err="1"/>
              <a:t>the</a:t>
            </a:r>
            <a:r>
              <a:rPr lang="pt-PT" baseline="0" dirty="0"/>
              <a:t> </a:t>
            </a:r>
            <a:r>
              <a:rPr lang="pt-PT" baseline="0" dirty="0" err="1"/>
              <a:t>vulnerabilty</a:t>
            </a:r>
            <a:r>
              <a:rPr lang="pt-PT" baseline="0" dirty="0"/>
              <a:t> </a:t>
            </a:r>
            <a:r>
              <a:rPr lang="pt-PT" baseline="0" dirty="0" err="1"/>
              <a:t>of</a:t>
            </a:r>
            <a:r>
              <a:rPr lang="pt-PT" baseline="0" dirty="0"/>
              <a:t> </a:t>
            </a:r>
            <a:r>
              <a:rPr lang="pt-PT" baseline="0" dirty="0" err="1"/>
              <a:t>our</a:t>
            </a:r>
            <a:r>
              <a:rPr lang="pt-PT" baseline="0" dirty="0"/>
              <a:t> </a:t>
            </a:r>
            <a:r>
              <a:rPr lang="pt-PT" baseline="0" dirty="0" err="1"/>
              <a:t>systems</a:t>
            </a:r>
            <a:r>
              <a:rPr lang="pt-PT" baseline="0" dirty="0"/>
              <a:t>. </a:t>
            </a:r>
            <a:r>
              <a:rPr lang="pt-PT" baseline="0" dirty="0" err="1"/>
              <a:t>The</a:t>
            </a:r>
            <a:r>
              <a:rPr lang="pt-PT" baseline="0" dirty="0"/>
              <a:t> </a:t>
            </a:r>
            <a:r>
              <a:rPr lang="pt-PT" baseline="0" dirty="0" err="1"/>
              <a:t>vulnerabilty</a:t>
            </a:r>
            <a:r>
              <a:rPr lang="pt-PT" baseline="0" dirty="0"/>
              <a:t> </a:t>
            </a:r>
            <a:r>
              <a:rPr lang="pt-PT" baseline="0" dirty="0" err="1"/>
              <a:t>of</a:t>
            </a:r>
            <a:r>
              <a:rPr lang="pt-PT" baseline="0" dirty="0"/>
              <a:t> a </a:t>
            </a:r>
            <a:r>
              <a:rPr lang="pt-PT" baseline="0" dirty="0" err="1"/>
              <a:t>system</a:t>
            </a:r>
            <a:r>
              <a:rPr lang="pt-PT" baseline="0" dirty="0"/>
              <a:t> </a:t>
            </a:r>
            <a:r>
              <a:rPr lang="pt-PT" baseline="0" dirty="0" err="1"/>
              <a:t>is</a:t>
            </a:r>
            <a:r>
              <a:rPr lang="pt-PT" baseline="0" dirty="0"/>
              <a:t> a </a:t>
            </a:r>
            <a:r>
              <a:rPr lang="pt-PT" baseline="0" dirty="0" err="1"/>
              <a:t>function</a:t>
            </a:r>
            <a:r>
              <a:rPr lang="pt-PT" baseline="0" dirty="0"/>
              <a:t> </a:t>
            </a:r>
            <a:r>
              <a:rPr lang="pt-PT" baseline="0" dirty="0" err="1"/>
              <a:t>of</a:t>
            </a:r>
            <a:r>
              <a:rPr lang="pt-PT" baseline="0" dirty="0"/>
              <a:t>:</a:t>
            </a:r>
          </a:p>
          <a:p>
            <a:pPr marL="171425" indent="-171425">
              <a:buFontTx/>
              <a:buChar char="-"/>
            </a:pPr>
            <a:r>
              <a:rPr lang="pt-PT" baseline="0" dirty="0" err="1"/>
              <a:t>Its</a:t>
            </a:r>
            <a:r>
              <a:rPr lang="pt-PT" baseline="0" dirty="0"/>
              <a:t> </a:t>
            </a:r>
            <a:r>
              <a:rPr lang="pt-PT" baseline="0" dirty="0" err="1"/>
              <a:t>sensitivity</a:t>
            </a:r>
            <a:r>
              <a:rPr lang="pt-PT" baseline="0" dirty="0"/>
              <a:t> (</a:t>
            </a:r>
            <a:r>
              <a:rPr lang="pt-PT" baseline="0" dirty="0" err="1"/>
              <a:t>or</a:t>
            </a:r>
            <a:r>
              <a:rPr lang="pt-PT" baseline="0" dirty="0"/>
              <a:t> </a:t>
            </a:r>
            <a:r>
              <a:rPr lang="pt-PT" baseline="0" dirty="0" err="1"/>
              <a:t>robustness</a:t>
            </a:r>
            <a:r>
              <a:rPr lang="pt-PT" baseline="0" dirty="0"/>
              <a:t>, </a:t>
            </a:r>
            <a:r>
              <a:rPr lang="pt-PT" baseline="0" dirty="0" err="1"/>
              <a:t>which</a:t>
            </a:r>
            <a:r>
              <a:rPr lang="pt-PT" baseline="0" dirty="0"/>
              <a:t> </a:t>
            </a:r>
            <a:r>
              <a:rPr lang="pt-PT" baseline="0" dirty="0" err="1"/>
              <a:t>is</a:t>
            </a:r>
            <a:r>
              <a:rPr lang="pt-PT" baseline="0" dirty="0"/>
              <a:t> </a:t>
            </a:r>
            <a:r>
              <a:rPr lang="pt-PT" baseline="0" dirty="0" err="1"/>
              <a:t>the</a:t>
            </a:r>
            <a:r>
              <a:rPr lang="pt-PT" baseline="0" dirty="0"/>
              <a:t> </a:t>
            </a:r>
            <a:r>
              <a:rPr lang="pt-PT" baseline="0" dirty="0" err="1"/>
              <a:t>complement</a:t>
            </a:r>
            <a:r>
              <a:rPr lang="pt-PT" baseline="0" dirty="0"/>
              <a:t> </a:t>
            </a:r>
            <a:r>
              <a:rPr lang="pt-PT" baseline="0" dirty="0" err="1"/>
              <a:t>of</a:t>
            </a:r>
            <a:r>
              <a:rPr lang="pt-PT" baseline="0" dirty="0"/>
              <a:t> </a:t>
            </a:r>
            <a:r>
              <a:rPr lang="pt-PT" baseline="0" dirty="0" err="1"/>
              <a:t>sensitivity</a:t>
            </a:r>
            <a:r>
              <a:rPr lang="pt-PT" baseline="0" dirty="0"/>
              <a:t>);</a:t>
            </a:r>
          </a:p>
          <a:p>
            <a:pPr marL="171425" indent="-171425">
              <a:buFontTx/>
              <a:buChar char="-"/>
            </a:pPr>
            <a:r>
              <a:rPr lang="pt-PT" baseline="0" dirty="0" err="1"/>
              <a:t>The</a:t>
            </a:r>
            <a:r>
              <a:rPr lang="pt-PT" baseline="0" dirty="0"/>
              <a:t> </a:t>
            </a:r>
            <a:r>
              <a:rPr lang="pt-PT" baseline="0" dirty="0" err="1"/>
              <a:t>system</a:t>
            </a:r>
            <a:r>
              <a:rPr lang="pt-PT" baseline="0" dirty="0"/>
              <a:t> </a:t>
            </a:r>
            <a:r>
              <a:rPr lang="pt-PT" baseline="0" dirty="0" err="1"/>
              <a:t>exposure</a:t>
            </a:r>
            <a:r>
              <a:rPr lang="pt-PT" baseline="0" dirty="0"/>
              <a:t> to </a:t>
            </a:r>
            <a:r>
              <a:rPr lang="pt-PT" baseline="0" dirty="0" err="1"/>
              <a:t>external</a:t>
            </a:r>
            <a:r>
              <a:rPr lang="pt-PT" baseline="0" dirty="0"/>
              <a:t> </a:t>
            </a:r>
            <a:r>
              <a:rPr lang="pt-PT" baseline="0" dirty="0" err="1"/>
              <a:t>pressures</a:t>
            </a:r>
            <a:r>
              <a:rPr lang="pt-PT" baseline="0" dirty="0"/>
              <a:t> – in </a:t>
            </a:r>
            <a:r>
              <a:rPr lang="pt-PT" baseline="0" dirty="0" err="1"/>
              <a:t>our</a:t>
            </a:r>
            <a:r>
              <a:rPr lang="pt-PT" baseline="0" dirty="0"/>
              <a:t> case </a:t>
            </a:r>
            <a:r>
              <a:rPr lang="pt-PT" baseline="0" dirty="0" err="1"/>
              <a:t>it</a:t>
            </a:r>
            <a:r>
              <a:rPr lang="pt-PT" baseline="0" dirty="0"/>
              <a:t> </a:t>
            </a:r>
            <a:r>
              <a:rPr lang="pt-PT" baseline="0" dirty="0" err="1"/>
              <a:t>is</a:t>
            </a:r>
            <a:r>
              <a:rPr lang="pt-PT" baseline="0" dirty="0"/>
              <a:t> </a:t>
            </a:r>
            <a:r>
              <a:rPr lang="pt-PT" baseline="0" dirty="0" err="1"/>
              <a:t>the</a:t>
            </a:r>
            <a:r>
              <a:rPr lang="pt-PT" baseline="0" dirty="0"/>
              <a:t> </a:t>
            </a:r>
            <a:r>
              <a:rPr lang="pt-PT" baseline="0" dirty="0" err="1"/>
              <a:t>climate</a:t>
            </a:r>
            <a:endParaRPr lang="pt-PT" baseline="0" dirty="0"/>
          </a:p>
          <a:p>
            <a:pPr marL="171425" indent="-171425">
              <a:buFontTx/>
              <a:buChar char="-"/>
            </a:pPr>
            <a:r>
              <a:rPr lang="pt-PT" baseline="0" dirty="0" err="1"/>
              <a:t>And</a:t>
            </a:r>
            <a:r>
              <a:rPr lang="pt-PT" baseline="0" dirty="0"/>
              <a:t> </a:t>
            </a:r>
            <a:r>
              <a:rPr lang="pt-PT" baseline="0" dirty="0" err="1"/>
              <a:t>its</a:t>
            </a:r>
            <a:r>
              <a:rPr lang="pt-PT" baseline="0" dirty="0"/>
              <a:t> </a:t>
            </a:r>
            <a:r>
              <a:rPr lang="pt-PT" baseline="0" dirty="0" err="1"/>
              <a:t>resilience</a:t>
            </a:r>
            <a:r>
              <a:rPr lang="pt-PT" baseline="0" dirty="0"/>
              <a:t>, </a:t>
            </a:r>
            <a:r>
              <a:rPr lang="pt-PT" baseline="0" dirty="0" err="1"/>
              <a:t>ie</a:t>
            </a:r>
            <a:r>
              <a:rPr lang="pt-PT" baseline="0" dirty="0"/>
              <a:t> </a:t>
            </a:r>
            <a:r>
              <a:rPr lang="pt-PT" baseline="0" dirty="0" err="1"/>
              <a:t>its</a:t>
            </a:r>
            <a:r>
              <a:rPr lang="pt-PT" baseline="0" dirty="0"/>
              <a:t> </a:t>
            </a:r>
            <a:r>
              <a:rPr lang="pt-PT" baseline="0" dirty="0" err="1"/>
              <a:t>capacity</a:t>
            </a:r>
            <a:r>
              <a:rPr lang="pt-PT" baseline="0" dirty="0"/>
              <a:t> to </a:t>
            </a:r>
            <a:r>
              <a:rPr lang="pt-PT" baseline="0" dirty="0" err="1"/>
              <a:t>recover</a:t>
            </a:r>
            <a:r>
              <a:rPr lang="pt-PT" baseline="0" dirty="0"/>
              <a:t> </a:t>
            </a:r>
            <a:r>
              <a:rPr lang="pt-PT" baseline="0" dirty="0" err="1"/>
              <a:t>from</a:t>
            </a:r>
            <a:r>
              <a:rPr lang="pt-PT" baseline="0" dirty="0"/>
              <a:t> </a:t>
            </a:r>
            <a:r>
              <a:rPr lang="pt-PT" baseline="0" dirty="0" err="1"/>
              <a:t>unsatisfactory</a:t>
            </a:r>
            <a:r>
              <a:rPr lang="pt-PT" baseline="0" dirty="0"/>
              <a:t> </a:t>
            </a:r>
            <a:r>
              <a:rPr lang="pt-PT" baseline="0" dirty="0" err="1"/>
              <a:t>conditions</a:t>
            </a:r>
            <a:endParaRPr lang="pt-PT" baseline="0" dirty="0"/>
          </a:p>
          <a:p>
            <a:pPr marL="171425" indent="-171425">
              <a:buFontTx/>
              <a:buChar char="-"/>
            </a:pPr>
            <a:endParaRPr lang="pt-PT" baseline="0" dirty="0"/>
          </a:p>
          <a:p>
            <a:r>
              <a:rPr lang="pt-PT" baseline="0" dirty="0" err="1"/>
              <a:t>We</a:t>
            </a:r>
            <a:r>
              <a:rPr lang="pt-PT" baseline="0" dirty="0"/>
              <a:t> can </a:t>
            </a:r>
            <a:r>
              <a:rPr lang="pt-PT" baseline="0" dirty="0" err="1"/>
              <a:t>act</a:t>
            </a:r>
            <a:r>
              <a:rPr lang="pt-PT" baseline="0" dirty="0"/>
              <a:t> </a:t>
            </a:r>
            <a:r>
              <a:rPr lang="pt-PT" baseline="0" dirty="0" err="1"/>
              <a:t>on</a:t>
            </a:r>
            <a:r>
              <a:rPr lang="pt-PT" baseline="0" dirty="0"/>
              <a:t> </a:t>
            </a:r>
            <a:r>
              <a:rPr lang="pt-PT" baseline="0" dirty="0" err="1"/>
              <a:t>these</a:t>
            </a:r>
            <a:r>
              <a:rPr lang="pt-PT" baseline="0" dirty="0"/>
              <a:t> </a:t>
            </a:r>
            <a:r>
              <a:rPr lang="pt-PT" baseline="0" dirty="0" err="1"/>
              <a:t>three</a:t>
            </a:r>
            <a:r>
              <a:rPr lang="pt-PT" baseline="0" dirty="0"/>
              <a:t> </a:t>
            </a:r>
            <a:r>
              <a:rPr lang="pt-PT" baseline="0" dirty="0" err="1"/>
              <a:t>areas</a:t>
            </a:r>
            <a:r>
              <a:rPr lang="pt-PT" baseline="0" dirty="0"/>
              <a:t>.</a:t>
            </a:r>
          </a:p>
          <a:p>
            <a:endParaRPr lang="pt-PT" dirty="0"/>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6EDC2A86-5572-40FE-BBCE-3770BDD201FD}" type="slidenum">
              <a:rPr lang="en-GB" smtClean="0"/>
              <a:pPr>
                <a:defRPr/>
              </a:pPr>
              <a:t>8</a:t>
            </a:fld>
            <a:endParaRPr lang="en-GB"/>
          </a:p>
        </p:txBody>
      </p:sp>
    </p:spTree>
    <p:extLst>
      <p:ext uri="{BB962C8B-B14F-4D97-AF65-F5344CB8AC3E}">
        <p14:creationId xmlns:p14="http://schemas.microsoft.com/office/powerpoint/2010/main" val="421877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194253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400">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7E2581-7286-4507-8E75-04C0A7CFE818}" type="datetime1">
              <a:rPr lang="en-US" smtClean="0"/>
              <a:t>09-May-19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40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2F846-FB2B-4B30-83D5-6FDCA167CB26}" type="datetime1">
              <a:rPr lang="en-US" smtClean="0"/>
              <a:t>09-May-19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FCBAA-F152-4432-8388-BE72BC713CE8}" type="datetime1">
              <a:rPr lang="en-US" smtClean="0"/>
              <a:t>09-May-19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0F392-37AD-47FB-9D2E-8B088DF47029}" type="datetime1">
              <a:rPr lang="en-US" smtClean="0"/>
              <a:t>09-May-19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A58C56-1644-4254-92C0-87B8887E760B}" type="datetime1">
              <a:rPr lang="en-US" smtClean="0"/>
              <a:t>09-May-19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2726B0-2B4B-4828-B39B-3CF589928722}" type="datetime1">
              <a:rPr lang="en-US" smtClean="0"/>
              <a:t>09-May-19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B1F8F-7D8D-4C9F-82AC-CE949A7B1E4B}" type="datetime1">
              <a:rPr lang="en-US" smtClean="0"/>
              <a:t>09-May-19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9138" y="706585"/>
            <a:ext cx="8285723" cy="665015"/>
          </a:xfrm>
        </p:spPr>
        <p:txBody>
          <a:bodyPr/>
          <a:lstStyle/>
          <a:p>
            <a:r>
              <a:rPr lang="en-US" dirty="0"/>
              <a:t>Click to edit Master title style</a:t>
            </a:r>
          </a:p>
        </p:txBody>
      </p:sp>
      <p:sp>
        <p:nvSpPr>
          <p:cNvPr id="6" name="Text Placeholder 5"/>
          <p:cNvSpPr>
            <a:spLocks noGrp="1"/>
          </p:cNvSpPr>
          <p:nvPr>
            <p:ph type="body" sz="quarter" idx="12"/>
          </p:nvPr>
        </p:nvSpPr>
        <p:spPr>
          <a:xfrm>
            <a:off x="409903" y="1447800"/>
            <a:ext cx="8448377" cy="4910159"/>
          </a:xfrm>
        </p:spPr>
        <p:txBody>
          <a:bodyPr>
            <a:normAutofit/>
          </a:bodyPr>
          <a:lstStyle>
            <a:lvl1pPr>
              <a:defRPr sz="2400" baseline="0">
                <a:latin typeface="+mn-lt"/>
                <a:cs typeface="Calibri Light" panose="020F0302020204030204" pitchFamily="34" charset="0"/>
              </a:defRPr>
            </a:lvl1pPr>
            <a:lvl2pPr>
              <a:defRPr sz="2400" baseline="0">
                <a:latin typeface="+mn-lt"/>
                <a:cs typeface="Calibri Light" panose="020F0302020204030204" pitchFamily="34" charset="0"/>
              </a:defRPr>
            </a:lvl2pPr>
            <a:lvl3pPr>
              <a:defRPr sz="1800" baseline="0">
                <a:latin typeface="+mn-lt"/>
                <a:cs typeface="Calibri Light" panose="020F0302020204030204" pitchFamily="34" charset="0"/>
              </a:defRPr>
            </a:lvl3pPr>
            <a:lvl4pPr>
              <a:defRPr sz="1600">
                <a:latin typeface="+mn-lt"/>
                <a:cs typeface="Calibri Light" panose="020F0302020204030204" pitchFamily="34" charset="0"/>
              </a:defRPr>
            </a:lvl4pPr>
            <a:lvl5pPr>
              <a:defRPr sz="1600">
                <a:latin typeface="+mn-lt"/>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3"/>
          </p:nvPr>
        </p:nvSpPr>
        <p:spPr/>
        <p:txBody>
          <a:bodyPr/>
          <a:lstStyle>
            <a:lvl1pPr>
              <a:defRPr>
                <a:solidFill>
                  <a:schemeClr val="bg1"/>
                </a:solidFill>
              </a:defRPr>
            </a:lvl1pPr>
          </a:lstStyle>
          <a:p>
            <a:pPr>
              <a:defRPr/>
            </a:pPr>
            <a:endParaRPr lang="en-US" dirty="0"/>
          </a:p>
        </p:txBody>
      </p:sp>
      <p:sp>
        <p:nvSpPr>
          <p:cNvPr id="7" name="Slide Number Placeholder 3"/>
          <p:cNvSpPr>
            <a:spLocks noGrp="1"/>
          </p:cNvSpPr>
          <p:nvPr>
            <p:ph type="sldNum" sz="quarter" idx="14"/>
          </p:nvPr>
        </p:nvSpPr>
        <p:spPr/>
        <p:txBody>
          <a:bodyPr/>
          <a:lstStyle>
            <a:lvl1pPr>
              <a:defRPr>
                <a:solidFill>
                  <a:schemeClr val="bg1"/>
                </a:solidFill>
              </a:defRPr>
            </a:lvl1pPr>
          </a:lstStyle>
          <a:p>
            <a:pPr>
              <a:defRPr/>
            </a:pPr>
            <a:fld id="{1642D610-681B-41B1-8D97-AB297CF31115}" type="slidenum">
              <a:rPr lang="en-US" smtClean="0"/>
              <a:pPr>
                <a:defRPr/>
              </a:pPr>
              <a:t>‹#›</a:t>
            </a:fld>
            <a:endParaRPr lang="en-US" dirty="0"/>
          </a:p>
        </p:txBody>
      </p:sp>
      <p:sp>
        <p:nvSpPr>
          <p:cNvPr id="8" name="Date Placeholder 7"/>
          <p:cNvSpPr>
            <a:spLocks noGrp="1"/>
          </p:cNvSpPr>
          <p:nvPr>
            <p:ph type="dt" sz="half" idx="4294967295"/>
          </p:nvPr>
        </p:nvSpPr>
        <p:spPr>
          <a:xfrm>
            <a:off x="7184571" y="6709559"/>
            <a:ext cx="1391392" cy="148441"/>
          </a:xfrm>
          <a:prstGeom prst="rect">
            <a:avLst/>
          </a:prstGeom>
        </p:spPr>
        <p:txBody>
          <a:bodyPr anchor="ctr"/>
          <a:lstStyle>
            <a:lvl1pPr algn="r">
              <a:defRPr sz="900" b="0">
                <a:solidFill>
                  <a:schemeClr val="bg1"/>
                </a:solidFill>
              </a:defRPr>
            </a:lvl1pPr>
          </a:lstStyle>
          <a:p>
            <a:fld id="{0F6D52DE-2072-4D72-8DAD-F9E2869CC9B8}" type="datetime1">
              <a:rPr lang="en-US" smtClean="0"/>
              <a:t>09-May-19</a:t>
            </a:fld>
            <a:endParaRPr lang="en-US" dirty="0"/>
          </a:p>
        </p:txBody>
      </p:sp>
    </p:spTree>
    <p:extLst>
      <p:ext uri="{BB962C8B-B14F-4D97-AF65-F5344CB8AC3E}">
        <p14:creationId xmlns:p14="http://schemas.microsoft.com/office/powerpoint/2010/main" val="263144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7"/>
          <p:cNvSpPr>
            <a:spLocks noGrp="1"/>
          </p:cNvSpPr>
          <p:nvPr>
            <p:ph type="ftr" sz="quarter" idx="10"/>
          </p:nvPr>
        </p:nvSpPr>
        <p:spPr>
          <a:xfrm>
            <a:off x="0" y="6716713"/>
            <a:ext cx="8588375" cy="141287"/>
          </a:xfrm>
        </p:spPr>
        <p:txBody>
          <a:bodyPr/>
          <a:lstStyle>
            <a:lvl1pPr>
              <a:defRPr/>
            </a:lvl1pPr>
          </a:lstStyle>
          <a:p>
            <a:pPr>
              <a:defRPr/>
            </a:pPr>
            <a:endParaRPr lang="en-US" dirty="0"/>
          </a:p>
        </p:txBody>
      </p:sp>
      <p:sp>
        <p:nvSpPr>
          <p:cNvPr id="4" name="Slide Number Placeholder 18"/>
          <p:cNvSpPr>
            <a:spLocks noGrp="1"/>
          </p:cNvSpPr>
          <p:nvPr>
            <p:ph type="sldNum" sz="quarter" idx="11"/>
          </p:nvPr>
        </p:nvSpPr>
        <p:spPr>
          <a:xfrm>
            <a:off x="8610600" y="6715125"/>
            <a:ext cx="533400" cy="142875"/>
          </a:xfrm>
        </p:spPr>
        <p:txBody>
          <a:bodyPr/>
          <a:lstStyle>
            <a:lvl1pPr>
              <a:defRPr/>
            </a:lvl1pPr>
          </a:lstStyle>
          <a:p>
            <a:pPr>
              <a:defRPr/>
            </a:pPr>
            <a:fld id="{2A6BFB63-E51E-44A7-BE2D-8F316F714225}" type="slidenum">
              <a:rPr lang="en-US"/>
              <a:pPr>
                <a:defRPr/>
              </a:pPr>
              <a:t>‹#›</a:t>
            </a:fld>
            <a:endParaRPr lang="en-US" dirty="0"/>
          </a:p>
        </p:txBody>
      </p:sp>
    </p:spTree>
    <p:extLst>
      <p:ext uri="{BB962C8B-B14F-4D97-AF65-F5344CB8AC3E}">
        <p14:creationId xmlns:p14="http://schemas.microsoft.com/office/powerpoint/2010/main" val="241564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0828"/>
            <a:ext cx="8229600" cy="7568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23044" y="1532440"/>
            <a:ext cx="833995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DCE6B-AEC1-46D7-8433-F52175455556}" type="datetime1">
              <a:rPr lang="en-US" smtClean="0"/>
              <a:t>09-May-19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lowchart: Process 6">
            <a:extLst>
              <a:ext uri="{FF2B5EF4-FFF2-40B4-BE49-F238E27FC236}">
                <a16:creationId xmlns:a16="http://schemas.microsoft.com/office/drawing/2014/main" id="{EF781390-4B1A-4D9E-933C-2239AFE3F066}"/>
              </a:ext>
            </a:extLst>
          </p:cNvPr>
          <p:cNvSpPr/>
          <p:nvPr userDrawn="1"/>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a:extLst>
              <a:ext uri="{FF2B5EF4-FFF2-40B4-BE49-F238E27FC236}">
                <a16:creationId xmlns:a16="http://schemas.microsoft.com/office/drawing/2014/main" id="{1AE713C7-2396-4E93-B506-A08B7821D06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9" name="Picture 8">
            <a:extLst>
              <a:ext uri="{FF2B5EF4-FFF2-40B4-BE49-F238E27FC236}">
                <a16:creationId xmlns:a16="http://schemas.microsoft.com/office/drawing/2014/main" id="{DCB1F1E4-6F23-4310-87A0-4BB69D080D9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10" name="Picture 9">
            <a:extLst>
              <a:ext uri="{FF2B5EF4-FFF2-40B4-BE49-F238E27FC236}">
                <a16:creationId xmlns:a16="http://schemas.microsoft.com/office/drawing/2014/main" id="{87592F3C-FBD0-4E0C-B9B2-FED6359A3B7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11" name="Rectangle 10">
            <a:extLst>
              <a:ext uri="{FF2B5EF4-FFF2-40B4-BE49-F238E27FC236}">
                <a16:creationId xmlns:a16="http://schemas.microsoft.com/office/drawing/2014/main" id="{F4077783-7EA5-45E3-8E0E-20069E1E5EFF}"/>
              </a:ext>
            </a:extLst>
          </p:cNvPr>
          <p:cNvSpPr/>
          <p:nvPr userDrawn="1"/>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2" name="Rectangle 11">
            <a:extLst>
              <a:ext uri="{FF2B5EF4-FFF2-40B4-BE49-F238E27FC236}">
                <a16:creationId xmlns:a16="http://schemas.microsoft.com/office/drawing/2014/main" id="{07651B4E-5903-4A0E-96CA-0399D29F9B0B}"/>
              </a:ext>
            </a:extLst>
          </p:cNvPr>
          <p:cNvSpPr/>
          <p:nvPr userDrawn="1"/>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6" name="Picture 15">
            <a:extLst>
              <a:ext uri="{FF2B5EF4-FFF2-40B4-BE49-F238E27FC236}">
                <a16:creationId xmlns:a16="http://schemas.microsoft.com/office/drawing/2014/main" id="{C4887F89-6B64-4B0B-BB96-6AEB5C0572C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0098" t="33089" r="20100" b="32879"/>
          <a:stretch/>
        </p:blipFill>
        <p:spPr>
          <a:xfrm>
            <a:off x="5974924" y="122932"/>
            <a:ext cx="1064853" cy="4284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Lst>
  <p:hf sldNum="0" hdr="0" ftr="0" dt="0"/>
  <p:txStyles>
    <p:titleStyle>
      <a:lvl1pPr marL="0" indent="0" algn="l" defTabSz="914400" rtl="0" eaLnBrk="1" latinLnBrk="0" hangingPunct="1">
        <a:spcBef>
          <a:spcPct val="20000"/>
        </a:spcBef>
        <a:buFont typeface="Arial" pitchFamily="34" charset="0"/>
        <a:buNone/>
        <a:defRPr lang="en-US" sz="3200" b="1" kern="1200" dirty="0">
          <a:solidFill>
            <a:schemeClr val="accent1">
              <a:lumMod val="75000"/>
            </a:schemeClr>
          </a:solidFill>
          <a:effectLst/>
          <a:latin typeface="Calibri Light" pitchFamily="34" charset="0"/>
          <a:ea typeface="+mn-ea"/>
          <a:cs typeface="Calibri Light" pitchFamily="34" charset="0"/>
        </a:defRPr>
      </a:lvl1pPr>
    </p:titleStyle>
    <p:bodyStyle>
      <a:lvl1pPr marL="342900" indent="-342900" algn="l" defTabSz="914400" rtl="0" eaLnBrk="1" latinLnBrk="0" hangingPunct="1">
        <a:spcBef>
          <a:spcPct val="20000"/>
        </a:spcBef>
        <a:buFont typeface="Arial" pitchFamily="34" charset="0"/>
        <a:buChar char="•"/>
        <a:defRPr lang="en-US" sz="2400" b="1" kern="1200" dirty="0" smtClean="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1800" b="1" kern="1200" dirty="0" smtClean="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b="1" kern="1200" dirty="0" smtClean="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800" b="1" kern="1200" dirty="0" smtClean="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800" b="1" kern="1200" dirty="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41193" y="1709738"/>
            <a:ext cx="8850407" cy="1143000"/>
          </a:xfrm>
        </p:spPr>
        <p:txBody>
          <a:bodyPr>
            <a:normAutofit/>
          </a:bodyPr>
          <a:lstStyle/>
          <a:p>
            <a:r>
              <a:rPr lang="en-US" sz="4000" b="1" dirty="0">
                <a:solidFill>
                  <a:schemeClr val="accent1">
                    <a:lumMod val="75000"/>
                  </a:schemeClr>
                </a:solidFill>
                <a:latin typeface="Calibri Light" pitchFamily="34" charset="0"/>
                <a:cs typeface="Calibri Light" pitchFamily="34" charset="0"/>
              </a:rPr>
              <a:t>Innovative practices for WRM in Portugal</a:t>
            </a:r>
            <a:endParaRPr lang="bs-Latn-BA" sz="4000" b="1" dirty="0">
              <a:solidFill>
                <a:schemeClr val="accent1">
                  <a:lumMod val="75000"/>
                </a:schemeClr>
              </a:solidFill>
              <a:latin typeface="Calibri Light" pitchFamily="34" charset="0"/>
              <a:cs typeface="Calibri Light" pitchFamily="34" charset="0"/>
            </a:endParaRPr>
          </a:p>
        </p:txBody>
      </p:sp>
      <p:sp>
        <p:nvSpPr>
          <p:cNvPr id="8" name="Title 1"/>
          <p:cNvSpPr txBox="1">
            <a:spLocks/>
          </p:cNvSpPr>
          <p:nvPr/>
        </p:nvSpPr>
        <p:spPr>
          <a:xfrm>
            <a:off x="141193" y="3167062"/>
            <a:ext cx="8592672" cy="114299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sz="3500" b="1" dirty="0">
                <a:solidFill>
                  <a:schemeClr val="accent1">
                    <a:lumMod val="75000"/>
                  </a:schemeClr>
                </a:solidFill>
                <a:latin typeface="Calibri Light" pitchFamily="34" charset="0"/>
                <a:cs typeface="Calibri Light" pitchFamily="34" charset="0"/>
              </a:rPr>
              <a:t>Rodrigo Proença de Oliveira</a:t>
            </a:r>
          </a:p>
          <a:p>
            <a:r>
              <a:rPr lang="en-GB" sz="2400" dirty="0">
                <a:solidFill>
                  <a:schemeClr val="accent1">
                    <a:lumMod val="75000"/>
                  </a:schemeClr>
                </a:solidFill>
                <a:latin typeface="Calibri Light" pitchFamily="34" charset="0"/>
                <a:cs typeface="Calibri Light" pitchFamily="34" charset="0"/>
              </a:rPr>
              <a:t>Department of Civil Engineering, Architecture and </a:t>
            </a:r>
            <a:r>
              <a:rPr lang="en-GB" sz="2400" dirty="0" err="1">
                <a:solidFill>
                  <a:schemeClr val="accent1">
                    <a:lumMod val="75000"/>
                  </a:schemeClr>
                </a:solidFill>
                <a:latin typeface="Calibri Light" pitchFamily="34" charset="0"/>
                <a:cs typeface="Calibri Light" pitchFamily="34" charset="0"/>
              </a:rPr>
              <a:t>Georesources</a:t>
            </a:r>
            <a:endParaRPr lang="en-GB" sz="2400" dirty="0">
              <a:solidFill>
                <a:schemeClr val="accent1">
                  <a:lumMod val="75000"/>
                </a:schemeClr>
              </a:solidFill>
              <a:latin typeface="Calibri Light" pitchFamily="34" charset="0"/>
              <a:cs typeface="Calibri Light" pitchFamily="34" charset="0"/>
            </a:endParaRPr>
          </a:p>
          <a:p>
            <a:r>
              <a:rPr lang="pt-PT" sz="2400" dirty="0">
                <a:solidFill>
                  <a:schemeClr val="accent1">
                    <a:lumMod val="75000"/>
                  </a:schemeClr>
                </a:solidFill>
                <a:latin typeface="Calibri Light" pitchFamily="34" charset="0"/>
                <a:cs typeface="Calibri Light" pitchFamily="34" charset="0"/>
              </a:rPr>
              <a:t>Instituto Superior Técnico, Universidade de Lisboa, Portugal</a:t>
            </a:r>
            <a:endParaRPr lang="bs-Latn-BA" sz="24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42672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Vienna, 9</a:t>
            </a:r>
            <a:r>
              <a:rPr lang="en-US" sz="1800" baseline="30000" dirty="0">
                <a:solidFill>
                  <a:schemeClr val="accent1">
                    <a:lumMod val="75000"/>
                  </a:schemeClr>
                </a:solidFill>
                <a:latin typeface="Calibri Light" pitchFamily="34" charset="0"/>
                <a:cs typeface="Calibri Light" pitchFamily="34" charset="0"/>
              </a:rPr>
              <a:t>th</a:t>
            </a:r>
            <a:r>
              <a:rPr lang="en-US" sz="1800" dirty="0">
                <a:solidFill>
                  <a:schemeClr val="accent1">
                    <a:lumMod val="75000"/>
                  </a:schemeClr>
                </a:solidFill>
                <a:latin typeface="Calibri Light" pitchFamily="34" charset="0"/>
                <a:cs typeface="Calibri Light" pitchFamily="34" charset="0"/>
              </a:rPr>
              <a:t> May</a:t>
            </a:r>
            <a:r>
              <a:rPr lang="pt-PT" sz="1800" dirty="0">
                <a:solidFill>
                  <a:schemeClr val="accent1">
                    <a:lumMod val="75000"/>
                  </a:schemeClr>
                </a:solidFill>
                <a:latin typeface="Calibri Light" pitchFamily="34" charset="0"/>
                <a:cs typeface="Calibri Light" pitchFamily="34" charset="0"/>
              </a:rPr>
              <a:t>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2800" dirty="0"/>
              <a:t>Tagus </a:t>
            </a:r>
            <a:r>
              <a:rPr lang="pt-PT" sz="2800" dirty="0" err="1"/>
              <a:t>river</a:t>
            </a:r>
            <a:r>
              <a:rPr lang="pt-PT" sz="2800" dirty="0"/>
              <a:t> </a:t>
            </a:r>
            <a:r>
              <a:rPr lang="pt-PT" sz="2800" dirty="0" err="1"/>
              <a:t>basin</a:t>
            </a:r>
            <a:r>
              <a:rPr lang="pt-PT" sz="2800" dirty="0"/>
              <a:t>: </a:t>
            </a:r>
            <a:r>
              <a:rPr lang="pt-PT" sz="2800" dirty="0" err="1"/>
              <a:t>Storage</a:t>
            </a:r>
            <a:r>
              <a:rPr lang="pt-PT" sz="2800" dirty="0"/>
              <a:t> </a:t>
            </a:r>
            <a:r>
              <a:rPr lang="pt-PT" sz="2800" dirty="0" err="1"/>
              <a:t>capacity</a:t>
            </a:r>
            <a:r>
              <a:rPr lang="pt-PT" sz="2800" dirty="0"/>
              <a:t> </a:t>
            </a:r>
            <a:r>
              <a:rPr lang="pt-PT" sz="2800" dirty="0" err="1"/>
              <a:t>increase</a:t>
            </a:r>
            <a:endParaRPr lang="pt-PT" sz="2800" dirty="0"/>
          </a:p>
        </p:txBody>
      </p:sp>
      <p:pic>
        <p:nvPicPr>
          <p:cNvPr id="6" name="Picture 5"/>
          <p:cNvPicPr>
            <a:picLocks noChangeAspect="1"/>
          </p:cNvPicPr>
          <p:nvPr/>
        </p:nvPicPr>
        <p:blipFill>
          <a:blip r:embed="rId2"/>
          <a:stretch>
            <a:fillRect/>
          </a:stretch>
        </p:blipFill>
        <p:spPr>
          <a:xfrm>
            <a:off x="534359" y="1406799"/>
            <a:ext cx="7877917" cy="4790373"/>
          </a:xfrm>
          <a:prstGeom prst="rect">
            <a:avLst/>
          </a:prstGeom>
        </p:spPr>
      </p:pic>
      <p:sp>
        <p:nvSpPr>
          <p:cNvPr id="9" name="TextBox 8"/>
          <p:cNvSpPr txBox="1"/>
          <p:nvPr/>
        </p:nvSpPr>
        <p:spPr>
          <a:xfrm>
            <a:off x="1707958" y="4705783"/>
            <a:ext cx="2674771" cy="307777"/>
          </a:xfrm>
          <a:prstGeom prst="rect">
            <a:avLst/>
          </a:prstGeom>
          <a:noFill/>
        </p:spPr>
        <p:txBody>
          <a:bodyPr wrap="none" rtlCol="0">
            <a:spAutoFit/>
          </a:bodyPr>
          <a:lstStyle/>
          <a:p>
            <a:r>
              <a:rPr lang="pt-PT" sz="1400" b="1" dirty="0">
                <a:solidFill>
                  <a:schemeClr val="accent6">
                    <a:lumMod val="75000"/>
                  </a:schemeClr>
                </a:solidFill>
              </a:rPr>
              <a:t>Castelo de Bode 1951 (1100 hm</a:t>
            </a:r>
            <a:r>
              <a:rPr lang="pt-PT" sz="1400" b="1" baseline="30000" dirty="0">
                <a:solidFill>
                  <a:schemeClr val="accent6">
                    <a:lumMod val="75000"/>
                  </a:schemeClr>
                </a:solidFill>
              </a:rPr>
              <a:t>3</a:t>
            </a:r>
            <a:r>
              <a:rPr lang="pt-PT" sz="1400" b="1" dirty="0">
                <a:solidFill>
                  <a:schemeClr val="accent6">
                    <a:lumMod val="75000"/>
                  </a:schemeClr>
                </a:solidFill>
              </a:rPr>
              <a:t>)</a:t>
            </a:r>
          </a:p>
        </p:txBody>
      </p:sp>
      <p:sp>
        <p:nvSpPr>
          <p:cNvPr id="10" name="TextBox 9"/>
          <p:cNvSpPr txBox="1"/>
          <p:nvPr/>
        </p:nvSpPr>
        <p:spPr>
          <a:xfrm>
            <a:off x="2482457" y="3099993"/>
            <a:ext cx="2528256" cy="307777"/>
          </a:xfrm>
          <a:prstGeom prst="rect">
            <a:avLst/>
          </a:prstGeom>
          <a:noFill/>
        </p:spPr>
        <p:txBody>
          <a:bodyPr wrap="none" rtlCol="0">
            <a:spAutoFit/>
          </a:bodyPr>
          <a:lstStyle/>
          <a:p>
            <a:r>
              <a:rPr lang="pt-PT" sz="1400" b="1" dirty="0">
                <a:solidFill>
                  <a:srgbClr val="FF0000"/>
                </a:solidFill>
              </a:rPr>
              <a:t>Gabriel y </a:t>
            </a:r>
            <a:r>
              <a:rPr lang="pt-PT" sz="1400" b="1" dirty="0" err="1">
                <a:solidFill>
                  <a:srgbClr val="FF0000"/>
                </a:solidFill>
              </a:rPr>
              <a:t>Galan</a:t>
            </a:r>
            <a:r>
              <a:rPr lang="pt-PT" sz="1400" b="1" dirty="0">
                <a:solidFill>
                  <a:srgbClr val="FF0000"/>
                </a:solidFill>
              </a:rPr>
              <a:t> 1961 (911 hm</a:t>
            </a:r>
            <a:r>
              <a:rPr lang="pt-PT" sz="1400" b="1" baseline="30000" dirty="0">
                <a:solidFill>
                  <a:srgbClr val="FF0000"/>
                </a:solidFill>
              </a:rPr>
              <a:t>3</a:t>
            </a:r>
            <a:r>
              <a:rPr lang="pt-PT" sz="1400" b="1" dirty="0">
                <a:solidFill>
                  <a:srgbClr val="FF0000"/>
                </a:solidFill>
              </a:rPr>
              <a:t>)</a:t>
            </a:r>
          </a:p>
        </p:txBody>
      </p:sp>
      <p:sp>
        <p:nvSpPr>
          <p:cNvPr id="11" name="TextBox 10"/>
          <p:cNvSpPr txBox="1"/>
          <p:nvPr/>
        </p:nvSpPr>
        <p:spPr>
          <a:xfrm>
            <a:off x="2819400" y="2737879"/>
            <a:ext cx="2284921" cy="307777"/>
          </a:xfrm>
          <a:prstGeom prst="rect">
            <a:avLst/>
          </a:prstGeom>
          <a:noFill/>
        </p:spPr>
        <p:txBody>
          <a:bodyPr wrap="none" rtlCol="0">
            <a:spAutoFit/>
          </a:bodyPr>
          <a:lstStyle/>
          <a:p>
            <a:r>
              <a:rPr lang="pt-PT" sz="1400" b="1" dirty="0" err="1">
                <a:solidFill>
                  <a:srgbClr val="FF0000"/>
                </a:solidFill>
              </a:rPr>
              <a:t>Valdecañas</a:t>
            </a:r>
            <a:r>
              <a:rPr lang="pt-PT" sz="1400" b="1" dirty="0">
                <a:solidFill>
                  <a:srgbClr val="FF0000"/>
                </a:solidFill>
              </a:rPr>
              <a:t> 1964 (1446 hm</a:t>
            </a:r>
            <a:r>
              <a:rPr lang="pt-PT" sz="1400" b="1" baseline="30000" dirty="0">
                <a:solidFill>
                  <a:srgbClr val="FF0000"/>
                </a:solidFill>
              </a:rPr>
              <a:t>3</a:t>
            </a:r>
            <a:r>
              <a:rPr lang="pt-PT" sz="1400" b="1" dirty="0">
                <a:solidFill>
                  <a:srgbClr val="FF0000"/>
                </a:solidFill>
              </a:rPr>
              <a:t>)</a:t>
            </a:r>
          </a:p>
        </p:txBody>
      </p:sp>
      <p:sp>
        <p:nvSpPr>
          <p:cNvPr id="12" name="TextBox 11"/>
          <p:cNvSpPr txBox="1"/>
          <p:nvPr/>
        </p:nvSpPr>
        <p:spPr>
          <a:xfrm>
            <a:off x="3200400" y="1957099"/>
            <a:ext cx="2159181" cy="307777"/>
          </a:xfrm>
          <a:prstGeom prst="rect">
            <a:avLst/>
          </a:prstGeom>
          <a:noFill/>
        </p:spPr>
        <p:txBody>
          <a:bodyPr wrap="none" rtlCol="0">
            <a:spAutoFit/>
          </a:bodyPr>
          <a:lstStyle/>
          <a:p>
            <a:r>
              <a:rPr lang="pt-PT" sz="1400" b="1" dirty="0">
                <a:solidFill>
                  <a:srgbClr val="FF0000"/>
                </a:solidFill>
              </a:rPr>
              <a:t>Alcântara 1969 (3160 hm</a:t>
            </a:r>
            <a:r>
              <a:rPr lang="pt-PT" sz="1400" b="1" baseline="30000" dirty="0">
                <a:solidFill>
                  <a:srgbClr val="FF0000"/>
                </a:solidFill>
              </a:rPr>
              <a:t>3</a:t>
            </a:r>
            <a:r>
              <a:rPr lang="pt-PT" sz="1400" b="1" dirty="0">
                <a:solidFill>
                  <a:srgbClr val="FF0000"/>
                </a:solidFill>
              </a:rPr>
              <a:t>)</a:t>
            </a:r>
          </a:p>
        </p:txBody>
      </p:sp>
      <p:sp>
        <p:nvSpPr>
          <p:cNvPr id="13" name="TextBox 12"/>
          <p:cNvSpPr txBox="1"/>
          <p:nvPr/>
        </p:nvSpPr>
        <p:spPr>
          <a:xfrm>
            <a:off x="2825265" y="4492823"/>
            <a:ext cx="1822935" cy="307777"/>
          </a:xfrm>
          <a:prstGeom prst="rect">
            <a:avLst/>
          </a:prstGeom>
          <a:noFill/>
        </p:spPr>
        <p:txBody>
          <a:bodyPr wrap="none" rtlCol="0">
            <a:spAutoFit/>
          </a:bodyPr>
          <a:lstStyle/>
          <a:p>
            <a:r>
              <a:rPr lang="pt-PT" sz="1400" b="1" dirty="0">
                <a:solidFill>
                  <a:schemeClr val="accent6">
                    <a:lumMod val="75000"/>
                  </a:schemeClr>
                </a:solidFill>
              </a:rPr>
              <a:t>Cabril 1954 (719 hm</a:t>
            </a:r>
            <a:r>
              <a:rPr lang="pt-PT" sz="1400" b="1" baseline="30000" dirty="0">
                <a:solidFill>
                  <a:schemeClr val="accent6">
                    <a:lumMod val="75000"/>
                  </a:schemeClr>
                </a:solidFill>
              </a:rPr>
              <a:t>3</a:t>
            </a:r>
            <a:r>
              <a:rPr lang="pt-PT" sz="1400" b="1" dirty="0">
                <a:solidFill>
                  <a:schemeClr val="accent6">
                    <a:lumMod val="75000"/>
                  </a:schemeClr>
                </a:solidFill>
              </a:rPr>
              <a:t>)</a:t>
            </a:r>
          </a:p>
        </p:txBody>
      </p:sp>
      <p:sp>
        <p:nvSpPr>
          <p:cNvPr id="14" name="TextBox 13"/>
          <p:cNvSpPr txBox="1"/>
          <p:nvPr/>
        </p:nvSpPr>
        <p:spPr>
          <a:xfrm>
            <a:off x="2743200" y="3349173"/>
            <a:ext cx="2053767" cy="307777"/>
          </a:xfrm>
          <a:prstGeom prst="rect">
            <a:avLst/>
          </a:prstGeom>
          <a:noFill/>
        </p:spPr>
        <p:txBody>
          <a:bodyPr wrap="none" rtlCol="0">
            <a:spAutoFit/>
          </a:bodyPr>
          <a:lstStyle/>
          <a:p>
            <a:r>
              <a:rPr lang="pt-PT" sz="1400" b="1" dirty="0" err="1">
                <a:solidFill>
                  <a:srgbClr val="FF0000"/>
                </a:solidFill>
              </a:rPr>
              <a:t>Buendia</a:t>
            </a:r>
            <a:r>
              <a:rPr lang="pt-PT" sz="1400" b="1" dirty="0">
                <a:solidFill>
                  <a:srgbClr val="FF0000"/>
                </a:solidFill>
              </a:rPr>
              <a:t> 1958 (1639 hm</a:t>
            </a:r>
            <a:r>
              <a:rPr lang="pt-PT" sz="1400" b="1" baseline="30000" dirty="0">
                <a:solidFill>
                  <a:srgbClr val="FF0000"/>
                </a:solidFill>
              </a:rPr>
              <a:t>3</a:t>
            </a:r>
            <a:r>
              <a:rPr lang="pt-PT" sz="1400" b="1" dirty="0">
                <a:solidFill>
                  <a:srgbClr val="FF0000"/>
                </a:solidFill>
              </a:rPr>
              <a:t>)</a:t>
            </a:r>
          </a:p>
        </p:txBody>
      </p:sp>
      <p:sp>
        <p:nvSpPr>
          <p:cNvPr id="15" name="TextBox 14"/>
          <p:cNvSpPr txBox="1"/>
          <p:nvPr/>
        </p:nvSpPr>
        <p:spPr>
          <a:xfrm>
            <a:off x="2449008" y="3874272"/>
            <a:ext cx="2199192" cy="307777"/>
          </a:xfrm>
          <a:prstGeom prst="rect">
            <a:avLst/>
          </a:prstGeom>
          <a:noFill/>
        </p:spPr>
        <p:txBody>
          <a:bodyPr wrap="none" rtlCol="0">
            <a:spAutoFit/>
          </a:bodyPr>
          <a:lstStyle/>
          <a:p>
            <a:r>
              <a:rPr lang="pt-PT" sz="1400" b="1" dirty="0" err="1">
                <a:solidFill>
                  <a:srgbClr val="FF0000"/>
                </a:solidFill>
              </a:rPr>
              <a:t>Entrepeñas</a:t>
            </a:r>
            <a:r>
              <a:rPr lang="pt-PT" sz="1400" b="1" dirty="0">
                <a:solidFill>
                  <a:srgbClr val="FF0000"/>
                </a:solidFill>
              </a:rPr>
              <a:t> 1956 (835 hm</a:t>
            </a:r>
            <a:r>
              <a:rPr lang="pt-PT" sz="1400" b="1" baseline="30000" dirty="0">
                <a:solidFill>
                  <a:srgbClr val="FF0000"/>
                </a:solidFill>
              </a:rPr>
              <a:t>3</a:t>
            </a:r>
            <a:r>
              <a:rPr lang="pt-PT" sz="1400" b="1" dirty="0">
                <a:solidFill>
                  <a:srgbClr val="FF0000"/>
                </a:solidFill>
              </a:rPr>
              <a:t>)</a:t>
            </a:r>
          </a:p>
        </p:txBody>
      </p:sp>
      <p:cxnSp>
        <p:nvCxnSpPr>
          <p:cNvPr id="17" name="Straight Arrow Connector 16"/>
          <p:cNvCxnSpPr/>
          <p:nvPr/>
        </p:nvCxnSpPr>
        <p:spPr>
          <a:xfrm flipH="1">
            <a:off x="4341063" y="4809666"/>
            <a:ext cx="2337" cy="29573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73970" y="3954953"/>
            <a:ext cx="2578" cy="464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95800" y="4572000"/>
            <a:ext cx="2337" cy="29573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5005" y="3421553"/>
            <a:ext cx="2578" cy="464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02988" y="3192953"/>
            <a:ext cx="2578" cy="464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73446" y="2049953"/>
            <a:ext cx="2578" cy="464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027746" y="2811953"/>
            <a:ext cx="2578" cy="464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5955" y="2439065"/>
            <a:ext cx="1079142" cy="400110"/>
          </a:xfrm>
          <a:prstGeom prst="rect">
            <a:avLst/>
          </a:prstGeom>
          <a:noFill/>
        </p:spPr>
        <p:txBody>
          <a:bodyPr wrap="none" rtlCol="0">
            <a:spAutoFit/>
          </a:bodyPr>
          <a:lstStyle/>
          <a:p>
            <a:r>
              <a:rPr lang="pt-PT" sz="2000" b="1" dirty="0">
                <a:solidFill>
                  <a:srgbClr val="FF0000"/>
                </a:solidFill>
              </a:rPr>
              <a:t>Espanha</a:t>
            </a:r>
          </a:p>
        </p:txBody>
      </p:sp>
      <p:sp>
        <p:nvSpPr>
          <p:cNvPr id="22" name="TextBox 21"/>
          <p:cNvSpPr txBox="1"/>
          <p:nvPr/>
        </p:nvSpPr>
        <p:spPr>
          <a:xfrm>
            <a:off x="7626404" y="4444188"/>
            <a:ext cx="1078693" cy="400110"/>
          </a:xfrm>
          <a:prstGeom prst="rect">
            <a:avLst/>
          </a:prstGeom>
          <a:noFill/>
        </p:spPr>
        <p:txBody>
          <a:bodyPr wrap="none" rtlCol="0">
            <a:spAutoFit/>
          </a:bodyPr>
          <a:lstStyle/>
          <a:p>
            <a:r>
              <a:rPr lang="pt-PT" sz="2000" b="1" dirty="0">
                <a:solidFill>
                  <a:schemeClr val="accent6">
                    <a:lumMod val="75000"/>
                  </a:schemeClr>
                </a:solidFill>
              </a:rPr>
              <a:t>Portugal</a:t>
            </a:r>
          </a:p>
        </p:txBody>
      </p:sp>
      <p:sp>
        <p:nvSpPr>
          <p:cNvPr id="27" name="TextBox 26"/>
          <p:cNvSpPr txBox="1"/>
          <p:nvPr/>
        </p:nvSpPr>
        <p:spPr>
          <a:xfrm>
            <a:off x="7625955" y="1811411"/>
            <a:ext cx="622543" cy="400110"/>
          </a:xfrm>
          <a:prstGeom prst="rect">
            <a:avLst/>
          </a:prstGeom>
          <a:noFill/>
        </p:spPr>
        <p:txBody>
          <a:bodyPr wrap="none" rtlCol="0">
            <a:spAutoFit/>
          </a:bodyPr>
          <a:lstStyle/>
          <a:p>
            <a:r>
              <a:rPr lang="pt-PT" sz="2000" b="1" dirty="0">
                <a:solidFill>
                  <a:schemeClr val="accent5">
                    <a:lumMod val="75000"/>
                  </a:schemeClr>
                </a:solidFill>
              </a:rPr>
              <a:t>Tejo</a:t>
            </a:r>
          </a:p>
        </p:txBody>
      </p:sp>
      <p:cxnSp>
        <p:nvCxnSpPr>
          <p:cNvPr id="8" name="Straight Arrow Connector 7"/>
          <p:cNvCxnSpPr/>
          <p:nvPr/>
        </p:nvCxnSpPr>
        <p:spPr>
          <a:xfrm>
            <a:off x="5867400" y="1600200"/>
            <a:ext cx="641414"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09382" y="1218125"/>
            <a:ext cx="2930739" cy="307777"/>
          </a:xfrm>
          <a:prstGeom prst="rect">
            <a:avLst/>
          </a:prstGeom>
          <a:noFill/>
        </p:spPr>
        <p:txBody>
          <a:bodyPr wrap="none" rtlCol="0">
            <a:spAutoFit/>
          </a:bodyPr>
          <a:lstStyle/>
          <a:p>
            <a:r>
              <a:rPr lang="pt-PT" sz="1400" b="1" dirty="0">
                <a:solidFill>
                  <a:schemeClr val="accent1">
                    <a:lumMod val="75000"/>
                  </a:schemeClr>
                </a:solidFill>
              </a:rPr>
              <a:t>Tejo-Segura 1979 (</a:t>
            </a:r>
            <a:r>
              <a:rPr lang="pt-PT" sz="1400" b="1" dirty="0" err="1">
                <a:solidFill>
                  <a:schemeClr val="accent1">
                    <a:lumMod val="75000"/>
                  </a:schemeClr>
                </a:solidFill>
              </a:rPr>
              <a:t>max</a:t>
            </a:r>
            <a:r>
              <a:rPr lang="pt-PT" sz="1400" b="1" dirty="0">
                <a:solidFill>
                  <a:schemeClr val="accent1">
                    <a:lumMod val="75000"/>
                  </a:schemeClr>
                </a:solidFill>
              </a:rPr>
              <a:t> 650 hm</a:t>
            </a:r>
            <a:r>
              <a:rPr lang="pt-PT" sz="1400" b="1" baseline="30000" dirty="0">
                <a:solidFill>
                  <a:schemeClr val="accent1">
                    <a:lumMod val="75000"/>
                  </a:schemeClr>
                </a:solidFill>
              </a:rPr>
              <a:t>3</a:t>
            </a:r>
            <a:r>
              <a:rPr lang="pt-PT" sz="1400" b="1" dirty="0">
                <a:solidFill>
                  <a:schemeClr val="accent1">
                    <a:lumMod val="75000"/>
                  </a:schemeClr>
                </a:solidFill>
              </a:rPr>
              <a:t>/ano)</a:t>
            </a:r>
          </a:p>
        </p:txBody>
      </p:sp>
    </p:spTree>
    <p:extLst>
      <p:ext uri="{BB962C8B-B14F-4D97-AF65-F5344CB8AC3E}">
        <p14:creationId xmlns:p14="http://schemas.microsoft.com/office/powerpoint/2010/main" val="161558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FF70-AA57-4256-A592-C3B945C1C52B}"/>
              </a:ext>
            </a:extLst>
          </p:cNvPr>
          <p:cNvSpPr>
            <a:spLocks noGrp="1"/>
          </p:cNvSpPr>
          <p:nvPr>
            <p:ph type="title"/>
          </p:nvPr>
        </p:nvSpPr>
        <p:spPr/>
        <p:txBody>
          <a:bodyPr/>
          <a:lstStyle/>
          <a:p>
            <a:r>
              <a:rPr lang="en-US" dirty="0"/>
              <a:t>Tagus river basin simulation</a:t>
            </a:r>
          </a:p>
        </p:txBody>
      </p:sp>
      <p:sp>
        <p:nvSpPr>
          <p:cNvPr id="5" name="Text Placeholder 4">
            <a:extLst>
              <a:ext uri="{FF2B5EF4-FFF2-40B4-BE49-F238E27FC236}">
                <a16:creationId xmlns:a16="http://schemas.microsoft.com/office/drawing/2014/main" id="{FD1246A7-06F0-4867-9B8E-42731E167715}"/>
              </a:ext>
            </a:extLst>
          </p:cNvPr>
          <p:cNvSpPr>
            <a:spLocks noGrp="1"/>
          </p:cNvSpPr>
          <p:nvPr>
            <p:ph type="body" sz="quarter" idx="12"/>
          </p:nvPr>
        </p:nvSpPr>
        <p:spPr>
          <a:xfrm>
            <a:off x="486103" y="1241257"/>
            <a:ext cx="8505497" cy="816144"/>
          </a:xfrm>
        </p:spPr>
        <p:txBody>
          <a:bodyPr>
            <a:normAutofit/>
          </a:bodyPr>
          <a:lstStyle/>
          <a:p>
            <a:pPr marL="0" indent="0">
              <a:buNone/>
            </a:pPr>
            <a:r>
              <a:rPr lang="en-US" sz="2000" b="0" dirty="0"/>
              <a:t>A network of 160 nodes covering both Portugal and Spain</a:t>
            </a:r>
          </a:p>
          <a:p>
            <a:pPr marL="0" indent="0">
              <a:buNone/>
            </a:pPr>
            <a:r>
              <a:rPr lang="en-US" sz="2000" b="0" dirty="0"/>
              <a:t>(97 inflow nodes; 58 demand nodes; 48 reservoirs and 27 hydropower plants)</a:t>
            </a:r>
          </a:p>
        </p:txBody>
      </p:sp>
      <p:pic>
        <p:nvPicPr>
          <p:cNvPr id="4" name="Picture 3" descr="A close up of a map&#10;&#10;Description automatically generated">
            <a:extLst>
              <a:ext uri="{FF2B5EF4-FFF2-40B4-BE49-F238E27FC236}">
                <a16:creationId xmlns:a16="http://schemas.microsoft.com/office/drawing/2014/main" id="{4DEEA77C-68C8-4855-B665-C75A3975B2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802" y="2069285"/>
            <a:ext cx="8285723" cy="3082612"/>
          </a:xfrm>
          <a:prstGeom prst="rect">
            <a:avLst/>
          </a:prstGeom>
        </p:spPr>
      </p:pic>
      <p:sp>
        <p:nvSpPr>
          <p:cNvPr id="7" name="Text Placeholder 4">
            <a:extLst>
              <a:ext uri="{FF2B5EF4-FFF2-40B4-BE49-F238E27FC236}">
                <a16:creationId xmlns:a16="http://schemas.microsoft.com/office/drawing/2014/main" id="{F5A9FB18-D1FF-4154-9581-6529E12D7F66}"/>
              </a:ext>
            </a:extLst>
          </p:cNvPr>
          <p:cNvSpPr txBox="1">
            <a:spLocks/>
          </p:cNvSpPr>
          <p:nvPr/>
        </p:nvSpPr>
        <p:spPr>
          <a:xfrm>
            <a:off x="331966" y="5257800"/>
            <a:ext cx="8285724" cy="103972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lang="en-US" sz="2400" b="1" kern="1200" baseline="0">
                <a:solidFill>
                  <a:schemeClr val="tx2"/>
                </a:solidFill>
                <a:latin typeface="+mn-lt"/>
                <a:ea typeface="+mn-ea"/>
                <a:cs typeface="Calibri Light" panose="020F0302020204030204" pitchFamily="34" charset="0"/>
              </a:defRPr>
            </a:lvl1pPr>
            <a:lvl2pPr marL="742950" indent="-285750" algn="l" defTabSz="914400" rtl="0" eaLnBrk="1" latinLnBrk="0" hangingPunct="1">
              <a:spcBef>
                <a:spcPct val="20000"/>
              </a:spcBef>
              <a:buFont typeface="Arial" pitchFamily="34" charset="0"/>
              <a:buChar char="–"/>
              <a:defRPr lang="en-US" sz="2400" b="1" kern="1200" baseline="0">
                <a:solidFill>
                  <a:schemeClr val="tx2"/>
                </a:solidFill>
                <a:latin typeface="+mn-lt"/>
                <a:ea typeface="+mn-ea"/>
                <a:cs typeface="Calibri Light" panose="020F0302020204030204" pitchFamily="34" charset="0"/>
              </a:defRPr>
            </a:lvl2pPr>
            <a:lvl3pPr marL="1143000" indent="-228600" algn="l" defTabSz="914400" rtl="0" eaLnBrk="1" latinLnBrk="0" hangingPunct="1">
              <a:spcBef>
                <a:spcPct val="20000"/>
              </a:spcBef>
              <a:buFont typeface="Arial" pitchFamily="34" charset="0"/>
              <a:buChar char="•"/>
              <a:defRPr lang="en-US" sz="1800" b="1" kern="1200" baseline="0">
                <a:solidFill>
                  <a:schemeClr val="tx2"/>
                </a:solidFill>
                <a:latin typeface="+mn-lt"/>
                <a:ea typeface="+mn-ea"/>
                <a:cs typeface="Calibri Light" panose="020F0302020204030204" pitchFamily="34" charset="0"/>
              </a:defRPr>
            </a:lvl3pPr>
            <a:lvl4pPr marL="1600200" indent="-228600" algn="l" defTabSz="914400" rtl="0" eaLnBrk="1" latinLnBrk="0" hangingPunct="1">
              <a:spcBef>
                <a:spcPct val="20000"/>
              </a:spcBef>
              <a:buFont typeface="Arial" pitchFamily="34" charset="0"/>
              <a:buChar char="–"/>
              <a:defRPr lang="en-US" sz="1600" b="1" kern="1200">
                <a:solidFill>
                  <a:schemeClr val="tx2"/>
                </a:solidFill>
                <a:latin typeface="+mn-lt"/>
                <a:ea typeface="+mn-ea"/>
                <a:cs typeface="Calibri Light" panose="020F0302020204030204" pitchFamily="34" charset="0"/>
              </a:defRPr>
            </a:lvl4pPr>
            <a:lvl5pPr marL="2057400" indent="-228600" algn="l" defTabSz="914400" rtl="0" eaLnBrk="1" latinLnBrk="0" hangingPunct="1">
              <a:spcBef>
                <a:spcPct val="20000"/>
              </a:spcBef>
              <a:buFont typeface="Arial" pitchFamily="34" charset="0"/>
              <a:buChar char="»"/>
              <a:defRPr lang="en-US" sz="1600" b="1" kern="1200">
                <a:solidFill>
                  <a:schemeClr val="tx2"/>
                </a:solidFill>
                <a:latin typeface="+mn-lt"/>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t>Estimate demand satisfaction reliability under several future scenarios of socio-economic and climate change;</a:t>
            </a:r>
          </a:p>
          <a:p>
            <a:r>
              <a:rPr lang="en-US" sz="2000" b="0" dirty="0"/>
              <a:t>Optimize river basin management.</a:t>
            </a:r>
          </a:p>
        </p:txBody>
      </p:sp>
    </p:spTree>
    <p:extLst>
      <p:ext uri="{BB962C8B-B14F-4D97-AF65-F5344CB8AC3E}">
        <p14:creationId xmlns:p14="http://schemas.microsoft.com/office/powerpoint/2010/main" val="149659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A92D-AF5E-439C-9FEB-6A3FCCE76F38}"/>
              </a:ext>
            </a:extLst>
          </p:cNvPr>
          <p:cNvSpPr>
            <a:spLocks noGrp="1"/>
          </p:cNvSpPr>
          <p:nvPr>
            <p:ph type="title"/>
          </p:nvPr>
        </p:nvSpPr>
        <p:spPr>
          <a:xfrm>
            <a:off x="97403" y="1106795"/>
            <a:ext cx="8285723" cy="665015"/>
          </a:xfrm>
        </p:spPr>
        <p:txBody>
          <a:bodyPr/>
          <a:lstStyle/>
          <a:p>
            <a:r>
              <a:rPr lang="en-US" dirty="0"/>
              <a:t>Other projects</a:t>
            </a:r>
          </a:p>
        </p:txBody>
      </p:sp>
      <p:sp>
        <p:nvSpPr>
          <p:cNvPr id="3" name="Text Placeholder 2">
            <a:extLst>
              <a:ext uri="{FF2B5EF4-FFF2-40B4-BE49-F238E27FC236}">
                <a16:creationId xmlns:a16="http://schemas.microsoft.com/office/drawing/2014/main" id="{AE05BD6D-BF18-4B37-9382-33B116A93A2E}"/>
              </a:ext>
            </a:extLst>
          </p:cNvPr>
          <p:cNvSpPr>
            <a:spLocks noGrp="1"/>
          </p:cNvSpPr>
          <p:nvPr>
            <p:ph type="body" sz="quarter" idx="12"/>
          </p:nvPr>
        </p:nvSpPr>
        <p:spPr>
          <a:xfrm>
            <a:off x="41198" y="4234900"/>
            <a:ext cx="4800600" cy="1944166"/>
          </a:xfrm>
        </p:spPr>
        <p:txBody>
          <a:bodyPr>
            <a:normAutofit fontScale="85000" lnSpcReduction="10000"/>
          </a:bodyPr>
          <a:lstStyle/>
          <a:p>
            <a:pPr marL="174625" indent="-174625"/>
            <a:r>
              <a:rPr lang="en-US" sz="2200" b="0" dirty="0"/>
              <a:t>Water sharing agreements within the São Francisco River Basin, Brazil</a:t>
            </a:r>
          </a:p>
          <a:p>
            <a:pPr marL="174625" indent="-174625"/>
            <a:r>
              <a:rPr lang="en-US" sz="2200" b="0" dirty="0"/>
              <a:t>Simulation of streamflow, sediment and contaminant loads using SWAT, Brazil</a:t>
            </a:r>
          </a:p>
          <a:p>
            <a:pPr marL="174625" indent="-174625"/>
            <a:r>
              <a:rPr lang="en-US" sz="2200" b="0" dirty="0"/>
              <a:t>Water Resources Assessment, Angola</a:t>
            </a:r>
          </a:p>
          <a:p>
            <a:pPr marL="174625" indent="-174625"/>
            <a:r>
              <a:rPr lang="en-US" sz="2200" b="0" dirty="0"/>
              <a:t>Maputo Urban Drainage Plan, Mozambique</a:t>
            </a:r>
          </a:p>
          <a:p>
            <a:endParaRPr lang="en-US" sz="2200" dirty="0"/>
          </a:p>
        </p:txBody>
      </p:sp>
      <p:sp>
        <p:nvSpPr>
          <p:cNvPr id="4" name="Title 1">
            <a:extLst>
              <a:ext uri="{FF2B5EF4-FFF2-40B4-BE49-F238E27FC236}">
                <a16:creationId xmlns:a16="http://schemas.microsoft.com/office/drawing/2014/main" id="{3FB70FE9-86E8-4C4D-A8E7-325D1AF27BC9}"/>
              </a:ext>
            </a:extLst>
          </p:cNvPr>
          <p:cNvSpPr txBox="1">
            <a:spLocks/>
          </p:cNvSpPr>
          <p:nvPr/>
        </p:nvSpPr>
        <p:spPr>
          <a:xfrm>
            <a:off x="76200" y="3528869"/>
            <a:ext cx="8285723" cy="66501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lang="en-US" sz="3200" b="1" kern="1200" dirty="0">
                <a:solidFill>
                  <a:schemeClr val="accent1">
                    <a:lumMod val="75000"/>
                  </a:schemeClr>
                </a:solidFill>
                <a:effectLst/>
                <a:latin typeface="Calibri Light" pitchFamily="34" charset="0"/>
                <a:ea typeface="+mn-ea"/>
                <a:cs typeface="Calibri Light" pitchFamily="34" charset="0"/>
              </a:defRPr>
            </a:lvl1pPr>
          </a:lstStyle>
          <a:p>
            <a:r>
              <a:rPr lang="en-US" dirty="0"/>
              <a:t>Projects around the world</a:t>
            </a:r>
          </a:p>
        </p:txBody>
      </p:sp>
      <p:sp>
        <p:nvSpPr>
          <p:cNvPr id="6" name="Text Placeholder 2">
            <a:extLst>
              <a:ext uri="{FF2B5EF4-FFF2-40B4-BE49-F238E27FC236}">
                <a16:creationId xmlns:a16="http://schemas.microsoft.com/office/drawing/2014/main" id="{08304084-CCC0-479A-8BA7-A410F71C5345}"/>
              </a:ext>
            </a:extLst>
          </p:cNvPr>
          <p:cNvSpPr txBox="1">
            <a:spLocks/>
          </p:cNvSpPr>
          <p:nvPr/>
        </p:nvSpPr>
        <p:spPr>
          <a:xfrm>
            <a:off x="50475" y="1730187"/>
            <a:ext cx="3792109" cy="18403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lang="en-US" sz="2400" b="1" kern="1200" baseline="0">
                <a:solidFill>
                  <a:schemeClr val="tx2"/>
                </a:solidFill>
                <a:latin typeface="+mn-lt"/>
                <a:ea typeface="+mn-ea"/>
                <a:cs typeface="Calibri Light" panose="020F0302020204030204" pitchFamily="34" charset="0"/>
              </a:defRPr>
            </a:lvl1pPr>
            <a:lvl2pPr marL="742950" indent="-285750" algn="l" defTabSz="914400" rtl="0" eaLnBrk="1" latinLnBrk="0" hangingPunct="1">
              <a:spcBef>
                <a:spcPct val="20000"/>
              </a:spcBef>
              <a:buFont typeface="Arial" pitchFamily="34" charset="0"/>
              <a:buChar char="–"/>
              <a:defRPr lang="en-US" sz="2400" b="1" kern="1200" baseline="0">
                <a:solidFill>
                  <a:schemeClr val="tx2"/>
                </a:solidFill>
                <a:latin typeface="+mn-lt"/>
                <a:ea typeface="+mn-ea"/>
                <a:cs typeface="Calibri Light" panose="020F0302020204030204" pitchFamily="34" charset="0"/>
              </a:defRPr>
            </a:lvl2pPr>
            <a:lvl3pPr marL="1143000" indent="-228600" algn="l" defTabSz="914400" rtl="0" eaLnBrk="1" latinLnBrk="0" hangingPunct="1">
              <a:spcBef>
                <a:spcPct val="20000"/>
              </a:spcBef>
              <a:buFont typeface="Arial" pitchFamily="34" charset="0"/>
              <a:buChar char="•"/>
              <a:defRPr lang="en-US" sz="1800" b="1" kern="1200" baseline="0">
                <a:solidFill>
                  <a:schemeClr val="tx2"/>
                </a:solidFill>
                <a:latin typeface="+mn-lt"/>
                <a:ea typeface="+mn-ea"/>
                <a:cs typeface="Calibri Light" panose="020F0302020204030204" pitchFamily="34" charset="0"/>
              </a:defRPr>
            </a:lvl3pPr>
            <a:lvl4pPr marL="1600200" indent="-228600" algn="l" defTabSz="914400" rtl="0" eaLnBrk="1" latinLnBrk="0" hangingPunct="1">
              <a:spcBef>
                <a:spcPct val="20000"/>
              </a:spcBef>
              <a:buFont typeface="Arial" pitchFamily="34" charset="0"/>
              <a:buChar char="–"/>
              <a:defRPr lang="en-US" sz="1600" b="1" kern="1200">
                <a:solidFill>
                  <a:schemeClr val="tx2"/>
                </a:solidFill>
                <a:latin typeface="+mn-lt"/>
                <a:ea typeface="+mn-ea"/>
                <a:cs typeface="Calibri Light" panose="020F0302020204030204" pitchFamily="34" charset="0"/>
              </a:defRPr>
            </a:lvl4pPr>
            <a:lvl5pPr marL="2057400" indent="-228600" algn="l" defTabSz="914400" rtl="0" eaLnBrk="1" latinLnBrk="0" hangingPunct="1">
              <a:spcBef>
                <a:spcPct val="20000"/>
              </a:spcBef>
              <a:buFont typeface="Arial" pitchFamily="34" charset="0"/>
              <a:buChar char="»"/>
              <a:defRPr lang="en-US" sz="1600" b="1" kern="1200">
                <a:solidFill>
                  <a:schemeClr val="tx2"/>
                </a:solidFill>
                <a:latin typeface="+mn-lt"/>
                <a:ea typeface="+mn-ea"/>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r>
              <a:rPr lang="en-US" sz="1900" b="0" dirty="0"/>
              <a:t>Assessment of landslides and debris flow risks</a:t>
            </a:r>
          </a:p>
          <a:p>
            <a:pPr marL="174625" indent="-174625"/>
            <a:r>
              <a:rPr lang="en-US" sz="1900" b="0" dirty="0"/>
              <a:t>Citizen science: Curating social media data for flood forecasting </a:t>
            </a:r>
          </a:p>
          <a:p>
            <a:endParaRPr lang="en-US" sz="2000" dirty="0"/>
          </a:p>
        </p:txBody>
      </p:sp>
      <p:pic>
        <p:nvPicPr>
          <p:cNvPr id="8" name="Picture 2" descr="IMG_6125">
            <a:extLst>
              <a:ext uri="{FF2B5EF4-FFF2-40B4-BE49-F238E27FC236}">
                <a16:creationId xmlns:a16="http://schemas.microsoft.com/office/drawing/2014/main" id="{842E6F94-FEB0-4EAD-A046-915C401C947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68365" y="951883"/>
            <a:ext cx="4299435" cy="2705717"/>
          </a:xfrm>
          <a:prstGeom prst="rect">
            <a:avLst/>
          </a:prstGeom>
          <a:noFill/>
          <a:ln w="9525">
            <a:noFill/>
            <a:miter lim="800000"/>
            <a:headEnd/>
            <a:tailEnd/>
          </a:ln>
        </p:spPr>
      </p:pic>
      <p:pic>
        <p:nvPicPr>
          <p:cNvPr id="9" name="Content Placeholder 3">
            <a:extLst>
              <a:ext uri="{FF2B5EF4-FFF2-40B4-BE49-F238E27FC236}">
                <a16:creationId xmlns:a16="http://schemas.microsoft.com/office/drawing/2014/main" id="{685A76D9-2736-4C17-81DF-98F3D9A75E53}"/>
              </a:ext>
            </a:extLst>
          </p:cNvPr>
          <p:cNvPicPr>
            <a:picLocks noChangeAspect="1"/>
          </p:cNvPicPr>
          <p:nvPr/>
        </p:nvPicPr>
        <p:blipFill rotWithShape="1">
          <a:blip r:embed="rId3"/>
          <a:srcRect t="9727" r="23076" b="31900"/>
          <a:stretch/>
        </p:blipFill>
        <p:spPr>
          <a:xfrm>
            <a:off x="4768365" y="3733800"/>
            <a:ext cx="4299435" cy="2445777"/>
          </a:xfrm>
          <a:prstGeom prst="rect">
            <a:avLst/>
          </a:prstGeom>
        </p:spPr>
      </p:pic>
    </p:spTree>
    <p:extLst>
      <p:ext uri="{BB962C8B-B14F-4D97-AF65-F5344CB8AC3E}">
        <p14:creationId xmlns:p14="http://schemas.microsoft.com/office/powerpoint/2010/main" val="182144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228600" y="1709738"/>
            <a:ext cx="8686800" cy="1143000"/>
          </a:xfrm>
        </p:spPr>
        <p:txBody>
          <a:bodyPr>
            <a:normAutofit/>
          </a:bodyPr>
          <a:lstStyle/>
          <a:p>
            <a:r>
              <a:rPr lang="en-US" sz="4000" b="1" dirty="0">
                <a:solidFill>
                  <a:schemeClr val="accent1">
                    <a:lumMod val="75000"/>
                  </a:schemeClr>
                </a:solidFill>
                <a:latin typeface="Calibri Light" pitchFamily="34" charset="0"/>
                <a:cs typeface="Calibri Light" pitchFamily="34" charset="0"/>
              </a:rPr>
              <a:t>Innovative practices for WRM in Portugal</a:t>
            </a:r>
            <a:endParaRPr lang="bs-Latn-BA" sz="4000" b="1" dirty="0">
              <a:solidFill>
                <a:schemeClr val="accent1">
                  <a:lumMod val="75000"/>
                </a:schemeClr>
              </a:solidFill>
              <a:latin typeface="Calibri Light" pitchFamily="34" charset="0"/>
              <a:cs typeface="Calibri Light" pitchFamily="34" charset="0"/>
            </a:endParaRPr>
          </a:p>
        </p:txBody>
      </p:sp>
      <p:sp>
        <p:nvSpPr>
          <p:cNvPr id="8" name="Title 1"/>
          <p:cNvSpPr txBox="1">
            <a:spLocks/>
          </p:cNvSpPr>
          <p:nvPr/>
        </p:nvSpPr>
        <p:spPr>
          <a:xfrm>
            <a:off x="551329" y="32004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sz="2600" b="1" dirty="0">
                <a:solidFill>
                  <a:schemeClr val="accent1">
                    <a:lumMod val="75000"/>
                  </a:schemeClr>
                </a:solidFill>
                <a:latin typeface="Calibri Light" pitchFamily="34" charset="0"/>
                <a:cs typeface="Calibri Light" pitchFamily="34" charset="0"/>
              </a:rPr>
              <a:t>Luís Ribeiro</a:t>
            </a:r>
          </a:p>
          <a:p>
            <a:r>
              <a:rPr lang="en-GB" sz="2000" dirty="0">
                <a:solidFill>
                  <a:schemeClr val="accent1">
                    <a:lumMod val="75000"/>
                  </a:schemeClr>
                </a:solidFill>
                <a:latin typeface="Calibri Light" pitchFamily="34" charset="0"/>
                <a:cs typeface="Calibri Light" pitchFamily="34" charset="0"/>
              </a:rPr>
              <a:t>Department of Civil Engineering, Architecture and </a:t>
            </a:r>
            <a:r>
              <a:rPr lang="en-GB" sz="2000" dirty="0" err="1">
                <a:solidFill>
                  <a:schemeClr val="accent1">
                    <a:lumMod val="75000"/>
                  </a:schemeClr>
                </a:solidFill>
                <a:latin typeface="Calibri Light" pitchFamily="34" charset="0"/>
                <a:cs typeface="Calibri Light" pitchFamily="34" charset="0"/>
              </a:rPr>
              <a:t>Georesources</a:t>
            </a:r>
            <a:endParaRPr lang="en-GB" sz="2000" dirty="0">
              <a:solidFill>
                <a:schemeClr val="accent1">
                  <a:lumMod val="75000"/>
                </a:schemeClr>
              </a:solidFill>
              <a:latin typeface="Calibri Light" pitchFamily="34" charset="0"/>
              <a:cs typeface="Calibri Light" pitchFamily="34" charset="0"/>
            </a:endParaRPr>
          </a:p>
          <a:p>
            <a:r>
              <a:rPr lang="pt-PT" sz="2000" dirty="0">
                <a:solidFill>
                  <a:schemeClr val="accent1">
                    <a:lumMod val="75000"/>
                  </a:schemeClr>
                </a:solidFill>
                <a:latin typeface="Calibri Light" pitchFamily="34" charset="0"/>
                <a:cs typeface="Calibri Light" pitchFamily="34" charset="0"/>
              </a:rPr>
              <a:t>Instituto Superior Técnico, Universidade de Lisboa, Portugal</a:t>
            </a:r>
            <a:endParaRPr lang="bs-Latn-BA" sz="20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42672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Vienna, 9</a:t>
            </a:r>
            <a:r>
              <a:rPr lang="en-US" sz="1800" baseline="30000" dirty="0">
                <a:solidFill>
                  <a:schemeClr val="accent1">
                    <a:lumMod val="75000"/>
                  </a:schemeClr>
                </a:solidFill>
                <a:latin typeface="Calibri Light" pitchFamily="34" charset="0"/>
                <a:cs typeface="Calibri Light" pitchFamily="34" charset="0"/>
              </a:rPr>
              <a:t>th</a:t>
            </a:r>
            <a:r>
              <a:rPr lang="en-US" sz="1800" dirty="0">
                <a:solidFill>
                  <a:schemeClr val="accent1">
                    <a:lumMod val="75000"/>
                  </a:schemeClr>
                </a:solidFill>
                <a:latin typeface="Calibri Light" pitchFamily="34" charset="0"/>
                <a:cs typeface="Calibri Light" pitchFamily="34" charset="0"/>
              </a:rPr>
              <a:t> May</a:t>
            </a:r>
            <a:r>
              <a:rPr lang="pt-PT" sz="1800" dirty="0">
                <a:solidFill>
                  <a:schemeClr val="accent1">
                    <a:lumMod val="75000"/>
                  </a:schemeClr>
                </a:solidFill>
                <a:latin typeface="Calibri Light" pitchFamily="34" charset="0"/>
                <a:cs typeface="Calibri Light" pitchFamily="34" charset="0"/>
              </a:rPr>
              <a:t> 2019</a:t>
            </a:r>
            <a:endParaRPr lang="bs-Latn-BA" sz="1800" dirty="0">
              <a:solidFill>
                <a:schemeClr val="accent1">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77080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GROUNDWATER BODIES</a:t>
            </a:r>
          </a:p>
        </p:txBody>
      </p:sp>
      <p:pic>
        <p:nvPicPr>
          <p:cNvPr id="4" name="Content Placeholder 3"/>
          <p:cNvPicPr>
            <a:picLocks noGrp="1" noChangeAspect="1"/>
          </p:cNvPicPr>
          <p:nvPr>
            <p:ph idx="1"/>
          </p:nvPr>
        </p:nvPicPr>
        <p:blipFill>
          <a:blip r:embed="rId2"/>
          <a:stretch>
            <a:fillRect/>
          </a:stretch>
        </p:blipFill>
        <p:spPr>
          <a:xfrm>
            <a:off x="1499349" y="1744644"/>
            <a:ext cx="6145301" cy="4084674"/>
          </a:xfrm>
          <a:prstGeom prst="rect">
            <a:avLst/>
          </a:prstGeom>
        </p:spPr>
      </p:pic>
    </p:spTree>
    <p:extLst>
      <p:ext uri="{BB962C8B-B14F-4D97-AF65-F5344CB8AC3E}">
        <p14:creationId xmlns:p14="http://schemas.microsoft.com/office/powerpoint/2010/main" val="128995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INNOVATIVE METHODOLOGIES </a:t>
            </a:r>
          </a:p>
        </p:txBody>
      </p:sp>
      <p:sp>
        <p:nvSpPr>
          <p:cNvPr id="3" name="Content Placeholder 2"/>
          <p:cNvSpPr>
            <a:spLocks noGrp="1"/>
          </p:cNvSpPr>
          <p:nvPr>
            <p:ph idx="1"/>
          </p:nvPr>
        </p:nvSpPr>
        <p:spPr/>
        <p:txBody>
          <a:bodyPr/>
          <a:lstStyle/>
          <a:p>
            <a:endParaRPr lang="pt-PT" dirty="0"/>
          </a:p>
          <a:p>
            <a:r>
              <a:rPr lang="pt-PT" dirty="0"/>
              <a:t>Identification of Vulnerable Zones</a:t>
            </a:r>
          </a:p>
          <a:p>
            <a:endParaRPr lang="pt-PT" dirty="0"/>
          </a:p>
          <a:p>
            <a:r>
              <a:rPr lang="en-US" dirty="0"/>
              <a:t>Assessment of Trend Analysis for Increasing the Concentration of Pollutants in the Groundwater Bodies and the Reverse of the Trend</a:t>
            </a:r>
          </a:p>
          <a:p>
            <a:endParaRPr lang="en-US" dirty="0"/>
          </a:p>
          <a:p>
            <a:r>
              <a:rPr lang="en-US" dirty="0"/>
              <a:t>Identification of Groundwater Dependent  Ecosystems </a:t>
            </a:r>
            <a:br>
              <a:rPr lang="en-US" dirty="0"/>
            </a:br>
            <a:endParaRPr lang="pt-PT" dirty="0"/>
          </a:p>
          <a:p>
            <a:endParaRPr lang="pt-PT" dirty="0"/>
          </a:p>
          <a:p>
            <a:endParaRPr lang="pt-PT" dirty="0"/>
          </a:p>
        </p:txBody>
      </p:sp>
    </p:spTree>
    <p:extLst>
      <p:ext uri="{BB962C8B-B14F-4D97-AF65-F5344CB8AC3E}">
        <p14:creationId xmlns:p14="http://schemas.microsoft.com/office/powerpoint/2010/main" val="396626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INNOVATIVE METHODOLOGIES </a:t>
            </a:r>
          </a:p>
        </p:txBody>
      </p:sp>
      <p:sp>
        <p:nvSpPr>
          <p:cNvPr id="3" name="Content Placeholder 2"/>
          <p:cNvSpPr>
            <a:spLocks noGrp="1"/>
          </p:cNvSpPr>
          <p:nvPr>
            <p:ph idx="1"/>
          </p:nvPr>
        </p:nvSpPr>
        <p:spPr/>
        <p:txBody>
          <a:bodyPr/>
          <a:lstStyle/>
          <a:p>
            <a:endParaRPr lang="pt-PT" dirty="0"/>
          </a:p>
          <a:p>
            <a:r>
              <a:rPr lang="pt-PT" sz="3200" dirty="0">
                <a:solidFill>
                  <a:srgbClr val="FF0000"/>
                </a:solidFill>
              </a:rPr>
              <a:t>Identification of Vulnerable Zones</a:t>
            </a:r>
          </a:p>
          <a:p>
            <a:endParaRPr lang="pt-PT" dirty="0"/>
          </a:p>
          <a:p>
            <a:r>
              <a:rPr lang="en-US" dirty="0"/>
              <a:t>Assessment of Trend Analysis for Increasing the Concentration of Pollutants in the Groundwater Bodies and the Reverse of the Trend</a:t>
            </a:r>
          </a:p>
          <a:p>
            <a:endParaRPr lang="en-US" dirty="0"/>
          </a:p>
          <a:p>
            <a:r>
              <a:rPr lang="en-US" dirty="0"/>
              <a:t>Identification of Groundwater Dependent  Ecosystems </a:t>
            </a:r>
            <a:br>
              <a:rPr lang="en-US" dirty="0"/>
            </a:br>
            <a:endParaRPr lang="pt-PT" dirty="0"/>
          </a:p>
          <a:p>
            <a:endParaRPr lang="pt-PT" dirty="0"/>
          </a:p>
          <a:p>
            <a:endParaRPr lang="pt-PT" dirty="0"/>
          </a:p>
        </p:txBody>
      </p:sp>
    </p:spTree>
    <p:extLst>
      <p:ext uri="{BB962C8B-B14F-4D97-AF65-F5344CB8AC3E}">
        <p14:creationId xmlns:p14="http://schemas.microsoft.com/office/powerpoint/2010/main" val="34574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C67D-9063-4C93-9F44-E03BC018FFD8}"/>
              </a:ext>
            </a:extLst>
          </p:cNvPr>
          <p:cNvSpPr>
            <a:spLocks noGrp="1"/>
          </p:cNvSpPr>
          <p:nvPr>
            <p:ph type="title"/>
          </p:nvPr>
        </p:nvSpPr>
        <p:spPr/>
        <p:txBody>
          <a:bodyPr/>
          <a:lstStyle/>
          <a:p>
            <a:r>
              <a:rPr lang="en-US" dirty="0"/>
              <a:t>Nitrates Directive</a:t>
            </a:r>
          </a:p>
        </p:txBody>
      </p:sp>
      <p:sp>
        <p:nvSpPr>
          <p:cNvPr id="3" name="Content Placeholder 2">
            <a:extLst>
              <a:ext uri="{FF2B5EF4-FFF2-40B4-BE49-F238E27FC236}">
                <a16:creationId xmlns:a16="http://schemas.microsoft.com/office/drawing/2014/main" id="{4C6E8C2A-4B7C-4F27-9C4B-92A4B61E3863}"/>
              </a:ext>
            </a:extLst>
          </p:cNvPr>
          <p:cNvSpPr>
            <a:spLocks noGrp="1"/>
          </p:cNvSpPr>
          <p:nvPr>
            <p:ph idx="1"/>
          </p:nvPr>
        </p:nvSpPr>
        <p:spPr>
          <a:xfrm>
            <a:off x="533400" y="1667896"/>
            <a:ext cx="8229600" cy="4525963"/>
          </a:xfrm>
        </p:spPr>
        <p:txBody>
          <a:bodyPr>
            <a:normAutofit/>
          </a:bodyPr>
          <a:lstStyle/>
          <a:p>
            <a:r>
              <a:rPr lang="en-US" sz="2000" dirty="0"/>
              <a:t>This Directive aims to reduce water pollution caused or induced by nitrates from agricultural sources and prevent the spread of pollution in bodies of water. </a:t>
            </a:r>
          </a:p>
          <a:p>
            <a:endParaRPr lang="en-US" sz="2000" dirty="0"/>
          </a:p>
          <a:p>
            <a:r>
              <a:rPr lang="en-US" sz="2000" dirty="0"/>
              <a:t>Identify polluted and susceptible waters</a:t>
            </a:r>
          </a:p>
          <a:p>
            <a:endParaRPr lang="en-US" sz="2000" dirty="0"/>
          </a:p>
          <a:p>
            <a:r>
              <a:rPr lang="en-US" sz="2000" dirty="0"/>
              <a:t>Develop action plans for vulnerable areas</a:t>
            </a:r>
          </a:p>
          <a:p>
            <a:endParaRPr lang="en-US" sz="2000" dirty="0"/>
          </a:p>
          <a:p>
            <a:r>
              <a:rPr lang="en-US" sz="2000" dirty="0"/>
              <a:t>Monitor the effectiveness of the implementation of action plans for vulnerable areas.</a:t>
            </a:r>
          </a:p>
        </p:txBody>
      </p:sp>
    </p:spTree>
    <p:extLst>
      <p:ext uri="{BB962C8B-B14F-4D97-AF65-F5344CB8AC3E}">
        <p14:creationId xmlns:p14="http://schemas.microsoft.com/office/powerpoint/2010/main" val="131281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Vulnerable areas</a:t>
            </a:r>
          </a:p>
        </p:txBody>
      </p:sp>
      <p:sp>
        <p:nvSpPr>
          <p:cNvPr id="3" name="Content Placeholder 2"/>
          <p:cNvSpPr>
            <a:spLocks noGrp="1"/>
          </p:cNvSpPr>
          <p:nvPr>
            <p:ph idx="1"/>
          </p:nvPr>
        </p:nvSpPr>
        <p:spPr/>
        <p:txBody>
          <a:bodyPr/>
          <a:lstStyle/>
          <a:p>
            <a:r>
              <a:rPr lang="en-US" dirty="0"/>
              <a:t>Vulnerable areas are the areas that drain into polluted or nitrate-polluted waters and where there are agricultural activities that can contribute to pollution. For the identification of polluted waters and water at risk of being contaminated by nitrates of agricultural origin </a:t>
            </a:r>
          </a:p>
          <a:p>
            <a:endParaRPr lang="en-US" dirty="0"/>
          </a:p>
        </p:txBody>
      </p:sp>
    </p:spTree>
    <p:extLst>
      <p:ext uri="{BB962C8B-B14F-4D97-AF65-F5344CB8AC3E}">
        <p14:creationId xmlns:p14="http://schemas.microsoft.com/office/powerpoint/2010/main" val="323646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METHODOLOGY</a:t>
            </a:r>
          </a:p>
        </p:txBody>
      </p:sp>
      <p:sp>
        <p:nvSpPr>
          <p:cNvPr id="3" name="Content Placeholder 2"/>
          <p:cNvSpPr>
            <a:spLocks noGrp="1"/>
          </p:cNvSpPr>
          <p:nvPr>
            <p:ph idx="1"/>
          </p:nvPr>
        </p:nvSpPr>
        <p:spPr/>
        <p:txBody>
          <a:bodyPr>
            <a:normAutofit/>
          </a:bodyPr>
          <a:lstStyle/>
          <a:p>
            <a:r>
              <a:rPr lang="en-US" dirty="0"/>
              <a:t>In Portugal the methodology for assessing groundwater chemical status consisted of the application of the following procedure: </a:t>
            </a:r>
          </a:p>
          <a:p>
            <a:endParaRPr lang="en-US" dirty="0"/>
          </a:p>
          <a:p>
            <a:r>
              <a:rPr lang="en-US" i="1" dirty="0"/>
              <a:t>comparison of mean values of Susceptibility Index, quantification of diffuse pressures and risk of contamination in the recharge area in order to assess vulnerability to contamination; </a:t>
            </a:r>
          </a:p>
          <a:p>
            <a:pPr marL="0" indent="0">
              <a:buNone/>
            </a:pPr>
            <a:endParaRPr lang="pt-PT" dirty="0"/>
          </a:p>
        </p:txBody>
      </p:sp>
    </p:spTree>
    <p:extLst>
      <p:ext uri="{BB962C8B-B14F-4D97-AF65-F5344CB8AC3E}">
        <p14:creationId xmlns:p14="http://schemas.microsoft.com/office/powerpoint/2010/main" val="310762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182D1-B5D9-42D0-8E9A-6B2631BB151F}"/>
              </a:ext>
            </a:extLst>
          </p:cNvPr>
          <p:cNvPicPr>
            <a:picLocks noChangeAspect="1"/>
          </p:cNvPicPr>
          <p:nvPr/>
        </p:nvPicPr>
        <p:blipFill>
          <a:blip r:embed="rId2"/>
          <a:stretch>
            <a:fillRect/>
          </a:stretch>
        </p:blipFill>
        <p:spPr>
          <a:xfrm>
            <a:off x="4191000" y="1466360"/>
            <a:ext cx="4854212" cy="4536337"/>
          </a:xfrm>
          <a:prstGeom prst="rect">
            <a:avLst/>
          </a:prstGeom>
        </p:spPr>
      </p:pic>
      <p:sp>
        <p:nvSpPr>
          <p:cNvPr id="2" name="Title 1">
            <a:extLst>
              <a:ext uri="{FF2B5EF4-FFF2-40B4-BE49-F238E27FC236}">
                <a16:creationId xmlns:a16="http://schemas.microsoft.com/office/drawing/2014/main" id="{EDE3C67D-9063-4C93-9F44-E03BC018FFD8}"/>
              </a:ext>
            </a:extLst>
          </p:cNvPr>
          <p:cNvSpPr>
            <a:spLocks noGrp="1"/>
          </p:cNvSpPr>
          <p:nvPr>
            <p:ph type="title"/>
          </p:nvPr>
        </p:nvSpPr>
        <p:spPr>
          <a:xfrm>
            <a:off x="98788" y="325796"/>
            <a:ext cx="7886700" cy="1325563"/>
          </a:xfrm>
        </p:spPr>
        <p:txBody>
          <a:bodyPr>
            <a:normAutofit/>
          </a:bodyPr>
          <a:lstStyle/>
          <a:p>
            <a:r>
              <a:rPr lang="en-US" dirty="0"/>
              <a:t>Portugal’s main water management challenges</a:t>
            </a:r>
          </a:p>
        </p:txBody>
      </p:sp>
      <p:sp>
        <p:nvSpPr>
          <p:cNvPr id="3" name="Content Placeholder 2">
            <a:extLst>
              <a:ext uri="{FF2B5EF4-FFF2-40B4-BE49-F238E27FC236}">
                <a16:creationId xmlns:a16="http://schemas.microsoft.com/office/drawing/2014/main" id="{4C6E8C2A-4B7C-4F27-9C4B-92A4B61E3863}"/>
              </a:ext>
            </a:extLst>
          </p:cNvPr>
          <p:cNvSpPr>
            <a:spLocks noGrp="1"/>
          </p:cNvSpPr>
          <p:nvPr>
            <p:ph idx="1"/>
          </p:nvPr>
        </p:nvSpPr>
        <p:spPr>
          <a:xfrm>
            <a:off x="228600" y="1503604"/>
            <a:ext cx="4854212" cy="4351338"/>
          </a:xfrm>
        </p:spPr>
        <p:txBody>
          <a:bodyPr>
            <a:noAutofit/>
          </a:bodyPr>
          <a:lstStyle/>
          <a:p>
            <a:r>
              <a:rPr lang="en-US" b="0" dirty="0"/>
              <a:t>Water scarcity and meteorological variability</a:t>
            </a:r>
          </a:p>
          <a:p>
            <a:r>
              <a:rPr lang="en-US" b="0" dirty="0"/>
              <a:t>Adaptation to climate change impacts</a:t>
            </a:r>
          </a:p>
          <a:p>
            <a:r>
              <a:rPr lang="en-US" b="0" dirty="0"/>
              <a:t>Transboundary water management</a:t>
            </a:r>
          </a:p>
          <a:p>
            <a:r>
              <a:rPr lang="en-US" b="0" dirty="0"/>
              <a:t>Surface and groundwater integrated management</a:t>
            </a:r>
          </a:p>
          <a:p>
            <a:r>
              <a:rPr lang="en-US" b="0" dirty="0"/>
              <a:t>Control of non-point source pollution and hydro morphological pressures to improve water bodies good status</a:t>
            </a:r>
          </a:p>
        </p:txBody>
      </p:sp>
      <p:sp>
        <p:nvSpPr>
          <p:cNvPr id="4" name="Oval 3">
            <a:extLst>
              <a:ext uri="{FF2B5EF4-FFF2-40B4-BE49-F238E27FC236}">
                <a16:creationId xmlns:a16="http://schemas.microsoft.com/office/drawing/2014/main" id="{B9F41726-138B-41AA-9EB3-45D98F4B1D60}"/>
              </a:ext>
            </a:extLst>
          </p:cNvPr>
          <p:cNvSpPr/>
          <p:nvPr/>
        </p:nvSpPr>
        <p:spPr>
          <a:xfrm>
            <a:off x="5082812" y="4953000"/>
            <a:ext cx="829764"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8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SUSCEPTIBILITY INDEX </a:t>
            </a:r>
          </a:p>
        </p:txBody>
      </p:sp>
      <p:sp>
        <p:nvSpPr>
          <p:cNvPr id="3" name="Content Placeholder 2"/>
          <p:cNvSpPr>
            <a:spLocks noGrp="1"/>
          </p:cNvSpPr>
          <p:nvPr>
            <p:ph idx="1"/>
          </p:nvPr>
        </p:nvSpPr>
        <p:spPr>
          <a:xfrm>
            <a:off x="457200" y="1295400"/>
            <a:ext cx="8229600" cy="4525963"/>
          </a:xfrm>
        </p:spPr>
        <p:txBody>
          <a:bodyPr>
            <a:normAutofit/>
          </a:bodyPr>
          <a:lstStyle/>
          <a:p>
            <a:r>
              <a:rPr lang="en-US" sz="2000" dirty="0"/>
              <a:t>The Susceptibility Index (SI), an adaptation of the DRASTIC method, was developed with the intention of evaluating aquifer vulnerability with respect to diffuse agricultural pollution in hydrogeological settings typically found in Portugal. The main difference is the addition of a parameter defining land cover, thus abandoning the concept of a purely intrinsic vulnerability assessment method</a:t>
            </a:r>
            <a:r>
              <a:rPr lang="en-US" dirty="0"/>
              <a:t>. </a:t>
            </a:r>
            <a:endParaRPr lang="pt-PT" dirty="0"/>
          </a:p>
        </p:txBody>
      </p:sp>
      <p:pic>
        <p:nvPicPr>
          <p:cNvPr id="4" name="Picture 3"/>
          <p:cNvPicPr>
            <a:picLocks noChangeAspect="1"/>
          </p:cNvPicPr>
          <p:nvPr/>
        </p:nvPicPr>
        <p:blipFill>
          <a:blip r:embed="rId2"/>
          <a:stretch>
            <a:fillRect/>
          </a:stretch>
        </p:blipFill>
        <p:spPr>
          <a:xfrm>
            <a:off x="2324100" y="3352800"/>
            <a:ext cx="4495799" cy="2797190"/>
          </a:xfrm>
          <a:prstGeom prst="rect">
            <a:avLst/>
          </a:prstGeom>
        </p:spPr>
      </p:pic>
    </p:spTree>
    <p:extLst>
      <p:ext uri="{BB962C8B-B14F-4D97-AF65-F5344CB8AC3E}">
        <p14:creationId xmlns:p14="http://schemas.microsoft.com/office/powerpoint/2010/main" val="524881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43200" y="533400"/>
            <a:ext cx="4419600" cy="5570582"/>
          </a:xfrm>
          <a:prstGeom prst="rect">
            <a:avLst/>
          </a:prstGeom>
        </p:spPr>
      </p:pic>
    </p:spTree>
    <p:extLst>
      <p:ext uri="{BB962C8B-B14F-4D97-AF65-F5344CB8AC3E}">
        <p14:creationId xmlns:p14="http://schemas.microsoft.com/office/powerpoint/2010/main" val="273404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Content Placeholder 3"/>
          <p:cNvPicPr>
            <a:picLocks noGrp="1" noChangeAspect="1"/>
          </p:cNvPicPr>
          <p:nvPr>
            <p:ph idx="1"/>
          </p:nvPr>
        </p:nvPicPr>
        <p:blipFill>
          <a:blip r:embed="rId2"/>
          <a:stretch>
            <a:fillRect/>
          </a:stretch>
        </p:blipFill>
        <p:spPr>
          <a:xfrm>
            <a:off x="803753" y="1721903"/>
            <a:ext cx="7536493" cy="4130156"/>
          </a:xfrm>
          <a:prstGeom prst="rect">
            <a:avLst/>
          </a:prstGeom>
        </p:spPr>
      </p:pic>
    </p:spTree>
    <p:extLst>
      <p:ext uri="{BB962C8B-B14F-4D97-AF65-F5344CB8AC3E}">
        <p14:creationId xmlns:p14="http://schemas.microsoft.com/office/powerpoint/2010/main" val="4048782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29000" y="242690"/>
            <a:ext cx="2895599" cy="5855784"/>
          </a:xfrm>
          <a:prstGeom prst="rect">
            <a:avLst/>
          </a:prstGeom>
        </p:spPr>
      </p:pic>
    </p:spTree>
    <p:extLst>
      <p:ext uri="{BB962C8B-B14F-4D97-AF65-F5344CB8AC3E}">
        <p14:creationId xmlns:p14="http://schemas.microsoft.com/office/powerpoint/2010/main" val="229585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3 INNOVATIVE METHODOLOGIES </a:t>
            </a:r>
          </a:p>
        </p:txBody>
      </p:sp>
      <p:sp>
        <p:nvSpPr>
          <p:cNvPr id="3" name="Content Placeholder 2"/>
          <p:cNvSpPr>
            <a:spLocks noGrp="1"/>
          </p:cNvSpPr>
          <p:nvPr>
            <p:ph idx="1"/>
          </p:nvPr>
        </p:nvSpPr>
        <p:spPr/>
        <p:txBody>
          <a:bodyPr>
            <a:normAutofit lnSpcReduction="10000"/>
          </a:bodyPr>
          <a:lstStyle/>
          <a:p>
            <a:endParaRPr lang="pt-PT" dirty="0"/>
          </a:p>
          <a:p>
            <a:r>
              <a:rPr lang="pt-PT" dirty="0"/>
              <a:t>Identification of Vulnerable Zones</a:t>
            </a:r>
          </a:p>
          <a:p>
            <a:endParaRPr lang="pt-PT" dirty="0"/>
          </a:p>
          <a:p>
            <a:r>
              <a:rPr lang="en-US" sz="3200" dirty="0">
                <a:solidFill>
                  <a:srgbClr val="FF0000"/>
                </a:solidFill>
              </a:rPr>
              <a:t>Assessment of Trend Analysis for Increasing the Concentration of Pollutants in the Groundwater Bodies and the Reverse of the Trend</a:t>
            </a:r>
          </a:p>
          <a:p>
            <a:endParaRPr lang="en-US" dirty="0"/>
          </a:p>
          <a:p>
            <a:r>
              <a:rPr lang="en-US" dirty="0"/>
              <a:t>Identification of Groundwater Dependent  Ecosystems </a:t>
            </a:r>
            <a:br>
              <a:rPr lang="en-US" dirty="0"/>
            </a:br>
            <a:endParaRPr lang="pt-PT" dirty="0"/>
          </a:p>
          <a:p>
            <a:endParaRPr lang="pt-PT" dirty="0"/>
          </a:p>
          <a:p>
            <a:endParaRPr lang="pt-PT" dirty="0"/>
          </a:p>
        </p:txBody>
      </p:sp>
    </p:spTree>
    <p:extLst>
      <p:ext uri="{BB962C8B-B14F-4D97-AF65-F5344CB8AC3E}">
        <p14:creationId xmlns:p14="http://schemas.microsoft.com/office/powerpoint/2010/main" val="75544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pt-PT" sz="2000" dirty="0"/>
          </a:p>
        </p:txBody>
      </p:sp>
      <p:sp>
        <p:nvSpPr>
          <p:cNvPr id="3" name="Content Placeholder 2"/>
          <p:cNvSpPr>
            <a:spLocks noGrp="1"/>
          </p:cNvSpPr>
          <p:nvPr>
            <p:ph idx="1"/>
          </p:nvPr>
        </p:nvSpPr>
        <p:spPr/>
        <p:txBody>
          <a:bodyPr>
            <a:normAutofit/>
          </a:bodyPr>
          <a:lstStyle/>
          <a:p>
            <a:r>
              <a:rPr lang="en-US" b="0" i="1" dirty="0"/>
              <a:t>The methodology used in Portugal to assess the trend analysis evaluates the following behaviors of the time series:</a:t>
            </a:r>
          </a:p>
          <a:p>
            <a:endParaRPr lang="en-US" dirty="0"/>
          </a:p>
          <a:p>
            <a:r>
              <a:rPr lang="en-US" dirty="0"/>
              <a:t>•	</a:t>
            </a:r>
            <a:r>
              <a:rPr lang="en-US" dirty="0">
                <a:effectLst>
                  <a:outerShdw blurRad="38100" dist="38100" dir="2700000" algn="tl">
                    <a:srgbClr val="000000">
                      <a:alpha val="43137"/>
                    </a:srgbClr>
                  </a:outerShdw>
                </a:effectLst>
              </a:rPr>
              <a:t>Time trend of the series: in this case, the methodology should detect the statistical significance of a downward or upward trend of values over time and their range of change;</a:t>
            </a:r>
          </a:p>
          <a:p>
            <a:r>
              <a:rPr lang="en-US" dirty="0"/>
              <a:t>•	</a:t>
            </a:r>
            <a:r>
              <a:rPr lang="en-US" dirty="0">
                <a:effectLst>
                  <a:outerShdw blurRad="38100" dist="38100" dir="2700000" algn="tl">
                    <a:srgbClr val="000000">
                      <a:alpha val="43137"/>
                    </a:srgbClr>
                  </a:outerShdw>
                </a:effectLst>
              </a:rPr>
              <a:t>Trend reversal: the methodology should detect the occurrence of a reversal of a trend and mark the date on which this reversal occurred;</a:t>
            </a:r>
          </a:p>
          <a:p>
            <a:r>
              <a:rPr lang="en-US" dirty="0"/>
              <a:t>•	</a:t>
            </a:r>
            <a:r>
              <a:rPr lang="en-US" dirty="0">
                <a:effectLst>
                  <a:outerShdw blurRad="38100" dist="38100" dir="2700000" algn="tl">
                    <a:srgbClr val="000000">
                      <a:alpha val="43137"/>
                    </a:srgbClr>
                  </a:outerShdw>
                </a:effectLst>
              </a:rPr>
              <a:t>Correction of seasonality</a:t>
            </a:r>
          </a:p>
        </p:txBody>
      </p:sp>
    </p:spTree>
    <p:extLst>
      <p:ext uri="{BB962C8B-B14F-4D97-AF65-F5344CB8AC3E}">
        <p14:creationId xmlns:p14="http://schemas.microsoft.com/office/powerpoint/2010/main" val="330838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a:xfrm>
            <a:off x="457200" y="1524000"/>
            <a:ext cx="3657600" cy="4525963"/>
          </a:xfrm>
        </p:spPr>
        <p:txBody>
          <a:bodyPr/>
          <a:lstStyle/>
          <a:p>
            <a:endParaRPr lang="en-US" dirty="0"/>
          </a:p>
          <a:p>
            <a:r>
              <a:rPr lang="en-US" dirty="0"/>
              <a:t>Mann Kendall with seasonal correction and Theil-Sen slope calculation</a:t>
            </a:r>
          </a:p>
          <a:p>
            <a:r>
              <a:rPr lang="en-US" dirty="0"/>
              <a:t>LOWESS (Locally Weighted Scatterplot Smoothing) operator </a:t>
            </a:r>
          </a:p>
          <a:p>
            <a:r>
              <a:rPr lang="en-US" dirty="0"/>
              <a:t>Singular Spectrum Analysis </a:t>
            </a:r>
          </a:p>
          <a:p>
            <a:endParaRPr lang="pt-PT" dirty="0"/>
          </a:p>
        </p:txBody>
      </p:sp>
      <p:pic>
        <p:nvPicPr>
          <p:cNvPr id="4" name="Content Placeholder 3">
            <a:extLst>
              <a:ext uri="{FF2B5EF4-FFF2-40B4-BE49-F238E27FC236}">
                <a16:creationId xmlns:a16="http://schemas.microsoft.com/office/drawing/2014/main" id="{21D664F9-BA98-48A2-91B1-20BBE6A5B8C5}"/>
              </a:ext>
            </a:extLst>
          </p:cNvPr>
          <p:cNvPicPr>
            <a:picLocks noChangeAspect="1"/>
          </p:cNvPicPr>
          <p:nvPr/>
        </p:nvPicPr>
        <p:blipFill>
          <a:blip r:embed="rId2"/>
          <a:stretch>
            <a:fillRect/>
          </a:stretch>
        </p:blipFill>
        <p:spPr>
          <a:xfrm>
            <a:off x="4191000" y="808826"/>
            <a:ext cx="4724400" cy="5247100"/>
          </a:xfrm>
          <a:prstGeom prst="rect">
            <a:avLst/>
          </a:prstGeom>
        </p:spPr>
      </p:pic>
    </p:spTree>
    <p:extLst>
      <p:ext uri="{BB962C8B-B14F-4D97-AF65-F5344CB8AC3E}">
        <p14:creationId xmlns:p14="http://schemas.microsoft.com/office/powerpoint/2010/main" val="187097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3 INNOVATIVE METHODOLOGIES </a:t>
            </a:r>
          </a:p>
        </p:txBody>
      </p:sp>
      <p:sp>
        <p:nvSpPr>
          <p:cNvPr id="3" name="Content Placeholder 2"/>
          <p:cNvSpPr>
            <a:spLocks noGrp="1"/>
          </p:cNvSpPr>
          <p:nvPr>
            <p:ph idx="1"/>
          </p:nvPr>
        </p:nvSpPr>
        <p:spPr/>
        <p:txBody>
          <a:bodyPr/>
          <a:lstStyle/>
          <a:p>
            <a:endParaRPr lang="pt-PT" dirty="0"/>
          </a:p>
          <a:p>
            <a:r>
              <a:rPr lang="pt-PT" dirty="0"/>
              <a:t>Identification of Vulnerable Zones</a:t>
            </a:r>
          </a:p>
          <a:p>
            <a:endParaRPr lang="pt-PT" dirty="0"/>
          </a:p>
          <a:p>
            <a:r>
              <a:rPr lang="en-US" dirty="0"/>
              <a:t>Assessment of Trend Analysis for Increasing the Concentration of Pollutants in the Groundwater Bodies and the Reverse of the Trend</a:t>
            </a:r>
          </a:p>
          <a:p>
            <a:endParaRPr lang="en-US" dirty="0"/>
          </a:p>
          <a:p>
            <a:r>
              <a:rPr lang="en-US" sz="3200" dirty="0">
                <a:solidFill>
                  <a:srgbClr val="FF0000"/>
                </a:solidFill>
              </a:rPr>
              <a:t>Identification of Groundwater Dependent  Ecosystems </a:t>
            </a:r>
            <a:br>
              <a:rPr lang="en-US" dirty="0"/>
            </a:br>
            <a:endParaRPr lang="pt-PT" dirty="0"/>
          </a:p>
          <a:p>
            <a:endParaRPr lang="pt-PT" dirty="0"/>
          </a:p>
          <a:p>
            <a:endParaRPr lang="pt-PT" dirty="0"/>
          </a:p>
        </p:txBody>
      </p:sp>
    </p:spTree>
    <p:extLst>
      <p:ext uri="{BB962C8B-B14F-4D97-AF65-F5344CB8AC3E}">
        <p14:creationId xmlns:p14="http://schemas.microsoft.com/office/powerpoint/2010/main" val="2878255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743816"/>
          </a:xfrm>
        </p:spPr>
        <p:txBody>
          <a:bodyPr>
            <a:normAutofit fontScale="90000"/>
          </a:bodyPr>
          <a:lstStyle/>
          <a:p>
            <a:br>
              <a:rPr lang="en-US" sz="2700" dirty="0"/>
            </a:br>
            <a:br>
              <a:rPr lang="en-US" sz="2700" dirty="0"/>
            </a:br>
            <a:r>
              <a:rPr lang="en-US" sz="3100" dirty="0"/>
              <a:t>Methodology for the Identification of Groundwater Dependent Terrestrial Ecosystems </a:t>
            </a:r>
            <a:br>
              <a:rPr lang="pt-PT" sz="2000" dirty="0"/>
            </a:br>
            <a:r>
              <a:rPr lang="en-US" dirty="0"/>
              <a:t> </a:t>
            </a:r>
            <a:br>
              <a:rPr lang="pt-PT" dirty="0"/>
            </a:br>
            <a:endParaRPr lang="pt-PT" dirty="0"/>
          </a:p>
        </p:txBody>
      </p:sp>
      <p:pic>
        <p:nvPicPr>
          <p:cNvPr id="4" name="Content Placeholder 3"/>
          <p:cNvPicPr>
            <a:picLocks noGrp="1" noChangeAspect="1"/>
          </p:cNvPicPr>
          <p:nvPr>
            <p:ph idx="1"/>
          </p:nvPr>
        </p:nvPicPr>
        <p:blipFill rotWithShape="1">
          <a:blip r:embed="rId2"/>
          <a:srcRect b="14511"/>
          <a:stretch/>
        </p:blipFill>
        <p:spPr>
          <a:xfrm>
            <a:off x="822153" y="2057400"/>
            <a:ext cx="7499694" cy="4038599"/>
          </a:xfrm>
          <a:prstGeom prst="rect">
            <a:avLst/>
          </a:prstGeom>
        </p:spPr>
      </p:pic>
    </p:spTree>
    <p:extLst>
      <p:ext uri="{BB962C8B-B14F-4D97-AF65-F5344CB8AC3E}">
        <p14:creationId xmlns:p14="http://schemas.microsoft.com/office/powerpoint/2010/main" val="32382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5790"/>
            <a:ext cx="8229600" cy="756810"/>
          </a:xfrm>
        </p:spPr>
        <p:txBody>
          <a:bodyPr>
            <a:normAutofit/>
          </a:bodyPr>
          <a:lstStyle/>
          <a:p>
            <a:r>
              <a:rPr lang="pt-PT" sz="2000" dirty="0"/>
              <a:t>CLIMATE, HYDROLOGICAL AND HYDROGEOLOGICAL CRITERIA </a:t>
            </a:r>
          </a:p>
        </p:txBody>
      </p:sp>
      <p:pic>
        <p:nvPicPr>
          <p:cNvPr id="4" name="Content Placeholder 3"/>
          <p:cNvPicPr>
            <a:picLocks noGrp="1" noChangeAspect="1"/>
          </p:cNvPicPr>
          <p:nvPr>
            <p:ph idx="1"/>
          </p:nvPr>
        </p:nvPicPr>
        <p:blipFill>
          <a:blip r:embed="rId2"/>
          <a:stretch>
            <a:fillRect/>
          </a:stretch>
        </p:blipFill>
        <p:spPr>
          <a:xfrm>
            <a:off x="938469" y="1829996"/>
            <a:ext cx="7267062" cy="3913971"/>
          </a:xfrm>
          <a:prstGeom prst="rect">
            <a:avLst/>
          </a:prstGeom>
        </p:spPr>
      </p:pic>
    </p:spTree>
    <p:extLst>
      <p:ext uri="{BB962C8B-B14F-4D97-AF65-F5344CB8AC3E}">
        <p14:creationId xmlns:p14="http://schemas.microsoft.com/office/powerpoint/2010/main" val="428288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D3CC-52EC-4D0C-823B-861FF48508D9}"/>
              </a:ext>
            </a:extLst>
          </p:cNvPr>
          <p:cNvSpPr>
            <a:spLocks noGrp="1"/>
          </p:cNvSpPr>
          <p:nvPr>
            <p:ph type="title"/>
          </p:nvPr>
        </p:nvSpPr>
        <p:spPr/>
        <p:txBody>
          <a:bodyPr/>
          <a:lstStyle/>
          <a:p>
            <a:r>
              <a:rPr lang="en-US" dirty="0"/>
              <a:t>Water scarcity and meteorological variability</a:t>
            </a:r>
          </a:p>
        </p:txBody>
      </p:sp>
      <p:pic>
        <p:nvPicPr>
          <p:cNvPr id="3" name="Picture 2">
            <a:extLst>
              <a:ext uri="{FF2B5EF4-FFF2-40B4-BE49-F238E27FC236}">
                <a16:creationId xmlns:a16="http://schemas.microsoft.com/office/drawing/2014/main" id="{CB97CBBF-8271-4DD8-A0A1-2326C5589DCB}"/>
              </a:ext>
            </a:extLst>
          </p:cNvPr>
          <p:cNvPicPr>
            <a:picLocks noChangeAspect="1"/>
          </p:cNvPicPr>
          <p:nvPr/>
        </p:nvPicPr>
        <p:blipFill>
          <a:blip r:embed="rId2"/>
          <a:stretch>
            <a:fillRect/>
          </a:stretch>
        </p:blipFill>
        <p:spPr>
          <a:xfrm>
            <a:off x="2634087" y="1219200"/>
            <a:ext cx="6484734" cy="5016770"/>
          </a:xfrm>
          <a:prstGeom prst="rect">
            <a:avLst/>
          </a:prstGeom>
        </p:spPr>
      </p:pic>
      <p:pic>
        <p:nvPicPr>
          <p:cNvPr id="4" name="Picture 3">
            <a:extLst>
              <a:ext uri="{FF2B5EF4-FFF2-40B4-BE49-F238E27FC236}">
                <a16:creationId xmlns:a16="http://schemas.microsoft.com/office/drawing/2014/main" id="{09272F7F-73FB-444A-827F-25359C9AC1C9}"/>
              </a:ext>
            </a:extLst>
          </p:cNvPr>
          <p:cNvPicPr>
            <a:picLocks noChangeAspect="1"/>
          </p:cNvPicPr>
          <p:nvPr/>
        </p:nvPicPr>
        <p:blipFill rotWithShape="1">
          <a:blip r:embed="rId3"/>
          <a:srcRect t="-4838" b="4838"/>
          <a:stretch/>
        </p:blipFill>
        <p:spPr>
          <a:xfrm>
            <a:off x="-172929" y="1295400"/>
            <a:ext cx="3307368" cy="2133600"/>
          </a:xfrm>
          <a:prstGeom prst="rect">
            <a:avLst/>
          </a:prstGeom>
        </p:spPr>
      </p:pic>
      <p:pic>
        <p:nvPicPr>
          <p:cNvPr id="5" name="Picture 4">
            <a:extLst>
              <a:ext uri="{FF2B5EF4-FFF2-40B4-BE49-F238E27FC236}">
                <a16:creationId xmlns:a16="http://schemas.microsoft.com/office/drawing/2014/main" id="{10B3D578-0E5A-4132-B026-01A5781BC17F}"/>
              </a:ext>
            </a:extLst>
          </p:cNvPr>
          <p:cNvPicPr>
            <a:picLocks noChangeAspect="1"/>
          </p:cNvPicPr>
          <p:nvPr/>
        </p:nvPicPr>
        <p:blipFill>
          <a:blip r:embed="rId4"/>
          <a:stretch>
            <a:fillRect/>
          </a:stretch>
        </p:blipFill>
        <p:spPr>
          <a:xfrm>
            <a:off x="76200" y="3771446"/>
            <a:ext cx="3028421" cy="1889883"/>
          </a:xfrm>
          <a:prstGeom prst="rect">
            <a:avLst/>
          </a:prstGeom>
        </p:spPr>
      </p:pic>
      <p:cxnSp>
        <p:nvCxnSpPr>
          <p:cNvPr id="7" name="Straight Connector 6">
            <a:extLst>
              <a:ext uri="{FF2B5EF4-FFF2-40B4-BE49-F238E27FC236}">
                <a16:creationId xmlns:a16="http://schemas.microsoft.com/office/drawing/2014/main" id="{B652F4CD-50DF-4EC8-891C-1160586B028C}"/>
              </a:ext>
            </a:extLst>
          </p:cNvPr>
          <p:cNvCxnSpPr/>
          <p:nvPr/>
        </p:nvCxnSpPr>
        <p:spPr>
          <a:xfrm flipH="1" flipV="1">
            <a:off x="2971800" y="2438400"/>
            <a:ext cx="8382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B98E315-CC82-4EF5-A0B0-D6D36C261F4B}"/>
              </a:ext>
            </a:extLst>
          </p:cNvPr>
          <p:cNvCxnSpPr>
            <a:cxnSpLocks/>
          </p:cNvCxnSpPr>
          <p:nvPr/>
        </p:nvCxnSpPr>
        <p:spPr>
          <a:xfrm flipH="1">
            <a:off x="3104621" y="4641985"/>
            <a:ext cx="868018" cy="3872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B86B438-AAEB-4CCC-96AF-79A54416517F}"/>
              </a:ext>
            </a:extLst>
          </p:cNvPr>
          <p:cNvSpPr/>
          <p:nvPr/>
        </p:nvSpPr>
        <p:spPr>
          <a:xfrm>
            <a:off x="3733800" y="2971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64A1642-7497-4C14-B4EC-B6639BF31C17}"/>
              </a:ext>
            </a:extLst>
          </p:cNvPr>
          <p:cNvSpPr/>
          <p:nvPr/>
        </p:nvSpPr>
        <p:spPr>
          <a:xfrm>
            <a:off x="3833128" y="4572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067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8229600" cy="756810"/>
          </a:xfrm>
        </p:spPr>
        <p:txBody>
          <a:bodyPr/>
          <a:lstStyle/>
          <a:p>
            <a:r>
              <a:rPr lang="pt-PT" dirty="0"/>
              <a:t>ECOLOGICAL CRITERIA</a:t>
            </a:r>
          </a:p>
        </p:txBody>
      </p:sp>
      <p:pic>
        <p:nvPicPr>
          <p:cNvPr id="4" name="Content Placeholder 3"/>
          <p:cNvPicPr>
            <a:picLocks noGrp="1" noChangeAspect="1"/>
          </p:cNvPicPr>
          <p:nvPr>
            <p:ph idx="1"/>
          </p:nvPr>
        </p:nvPicPr>
        <p:blipFill>
          <a:blip r:embed="rId2"/>
          <a:stretch>
            <a:fillRect/>
          </a:stretch>
        </p:blipFill>
        <p:spPr>
          <a:xfrm>
            <a:off x="0" y="1782700"/>
            <a:ext cx="4121253" cy="4389500"/>
          </a:xfrm>
          <a:prstGeom prst="rect">
            <a:avLst/>
          </a:prstGeom>
        </p:spPr>
      </p:pic>
      <p:pic>
        <p:nvPicPr>
          <p:cNvPr id="5" name="Picture 4"/>
          <p:cNvPicPr>
            <a:picLocks noChangeAspect="1"/>
          </p:cNvPicPr>
          <p:nvPr/>
        </p:nvPicPr>
        <p:blipFill>
          <a:blip r:embed="rId3"/>
          <a:stretch>
            <a:fillRect/>
          </a:stretch>
        </p:blipFill>
        <p:spPr>
          <a:xfrm>
            <a:off x="4207143" y="1905000"/>
            <a:ext cx="4708257" cy="2993036"/>
          </a:xfrm>
          <a:prstGeom prst="rect">
            <a:avLst/>
          </a:prstGeom>
        </p:spPr>
      </p:pic>
      <p:sp>
        <p:nvSpPr>
          <p:cNvPr id="6" name="TextBox 5"/>
          <p:cNvSpPr txBox="1"/>
          <p:nvPr/>
        </p:nvSpPr>
        <p:spPr>
          <a:xfrm>
            <a:off x="1524000" y="1166521"/>
            <a:ext cx="809004" cy="369332"/>
          </a:xfrm>
          <a:prstGeom prst="rect">
            <a:avLst/>
          </a:prstGeom>
          <a:noFill/>
        </p:spPr>
        <p:txBody>
          <a:bodyPr wrap="none" rtlCol="0">
            <a:spAutoFit/>
          </a:bodyPr>
          <a:lstStyle/>
          <a:p>
            <a:r>
              <a:rPr lang="pt-PT" b="1" dirty="0"/>
              <a:t>FLORA</a:t>
            </a:r>
          </a:p>
        </p:txBody>
      </p:sp>
      <p:sp>
        <p:nvSpPr>
          <p:cNvPr id="7" name="TextBox 6"/>
          <p:cNvSpPr txBox="1"/>
          <p:nvPr/>
        </p:nvSpPr>
        <p:spPr>
          <a:xfrm>
            <a:off x="5645253" y="1166521"/>
            <a:ext cx="1099532" cy="369332"/>
          </a:xfrm>
          <a:prstGeom prst="rect">
            <a:avLst/>
          </a:prstGeom>
          <a:noFill/>
        </p:spPr>
        <p:txBody>
          <a:bodyPr wrap="none" rtlCol="0">
            <a:spAutoFit/>
          </a:bodyPr>
          <a:lstStyle/>
          <a:p>
            <a:r>
              <a:rPr lang="pt-PT" b="1" dirty="0"/>
              <a:t>HABITATS</a:t>
            </a:r>
          </a:p>
        </p:txBody>
      </p:sp>
    </p:spTree>
    <p:extLst>
      <p:ext uri="{BB962C8B-B14F-4D97-AF65-F5344CB8AC3E}">
        <p14:creationId xmlns:p14="http://schemas.microsoft.com/office/powerpoint/2010/main" val="81011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STYGOFAUNA</a:t>
            </a:r>
          </a:p>
        </p:txBody>
      </p:sp>
      <p:pic>
        <p:nvPicPr>
          <p:cNvPr id="3" name="Content Placeholder 2"/>
          <p:cNvPicPr>
            <a:picLocks noGrp="1" noChangeAspect="1"/>
          </p:cNvPicPr>
          <p:nvPr>
            <p:ph idx="1"/>
          </p:nvPr>
        </p:nvPicPr>
        <p:blipFill>
          <a:blip r:embed="rId2"/>
          <a:stretch>
            <a:fillRect/>
          </a:stretch>
        </p:blipFill>
        <p:spPr>
          <a:xfrm>
            <a:off x="1798108" y="1417638"/>
            <a:ext cx="5933015" cy="4449762"/>
          </a:xfrm>
          <a:prstGeom prst="rect">
            <a:avLst/>
          </a:prstGeom>
        </p:spPr>
      </p:pic>
    </p:spTree>
    <p:extLst>
      <p:ext uri="{BB962C8B-B14F-4D97-AF65-F5344CB8AC3E}">
        <p14:creationId xmlns:p14="http://schemas.microsoft.com/office/powerpoint/2010/main" val="2687205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95601" y="404900"/>
            <a:ext cx="3962400" cy="5645064"/>
          </a:xfrm>
          <a:prstGeom prst="rect">
            <a:avLst/>
          </a:prstGeom>
        </p:spPr>
      </p:pic>
    </p:spTree>
    <p:extLst>
      <p:ext uri="{BB962C8B-B14F-4D97-AF65-F5344CB8AC3E}">
        <p14:creationId xmlns:p14="http://schemas.microsoft.com/office/powerpoint/2010/main" val="4198844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OTHER PROJECTS</a:t>
            </a:r>
          </a:p>
        </p:txBody>
      </p:sp>
      <p:sp>
        <p:nvSpPr>
          <p:cNvPr id="3" name="Content Placeholder 2"/>
          <p:cNvSpPr>
            <a:spLocks noGrp="1"/>
          </p:cNvSpPr>
          <p:nvPr>
            <p:ph idx="1"/>
          </p:nvPr>
        </p:nvSpPr>
        <p:spPr/>
        <p:txBody>
          <a:bodyPr>
            <a:normAutofit fontScale="92500" lnSpcReduction="10000"/>
          </a:bodyPr>
          <a:lstStyle/>
          <a:p>
            <a:r>
              <a:rPr lang="pt-PT" dirty="0"/>
              <a:t>2006-2009 - CAMINAR: Catchment Management and Mining Impacts in Arid and Semi-arid South America (Project FP6-2004-INCO-DEV-3) PERU, BOLIVIA CHILE</a:t>
            </a:r>
          </a:p>
          <a:p>
            <a:r>
              <a:rPr lang="pt-PT" dirty="0"/>
              <a:t>2010–2014 ADMICCO - </a:t>
            </a:r>
            <a:r>
              <a:rPr lang="en-US" dirty="0"/>
              <a:t>Promoting the adaptation and mitigation of climate change in coastal areas reduces the vulnerability of the population with fewer resources </a:t>
            </a:r>
            <a:r>
              <a:rPr lang="pt-PT" dirty="0"/>
              <a:t>(Project - DCIENV-2010/222-639) PERU, ECUADOR, CHILE</a:t>
            </a:r>
          </a:p>
          <a:p>
            <a:r>
              <a:rPr lang="pt-PT" dirty="0"/>
              <a:t>2016-2019 SOILTAKECARE </a:t>
            </a:r>
            <a:r>
              <a:rPr lang="en-US" dirty="0"/>
              <a:t>Improved management and rehabilitation of contaminated soils in the southwestern region of Europe - Spain, Portugal and South of France. Project co-financed by the European Regional Development </a:t>
            </a:r>
            <a:r>
              <a:rPr lang="pt-PT" dirty="0"/>
              <a:t>INTERREG SUDOE</a:t>
            </a:r>
          </a:p>
          <a:p>
            <a:r>
              <a:rPr lang="en-US" dirty="0"/>
              <a:t>2008-2010 CLIMWAT- Assessing And Managing The Impact Of Climate Change On Coastal Groundwater Ecosystems MORROCO, SPAIN funded by CIRCLE EU - </a:t>
            </a:r>
            <a:endParaRPr lang="pt-PT" dirty="0"/>
          </a:p>
        </p:txBody>
      </p:sp>
    </p:spTree>
    <p:extLst>
      <p:ext uri="{BB962C8B-B14F-4D97-AF65-F5344CB8AC3E}">
        <p14:creationId xmlns:p14="http://schemas.microsoft.com/office/powerpoint/2010/main" val="314528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GROUNDWATCH</a:t>
            </a:r>
          </a:p>
        </p:txBody>
      </p:sp>
      <p:sp>
        <p:nvSpPr>
          <p:cNvPr id="3" name="Content Placeholder 2"/>
          <p:cNvSpPr>
            <a:spLocks noGrp="1"/>
          </p:cNvSpPr>
          <p:nvPr>
            <p:ph idx="1"/>
          </p:nvPr>
        </p:nvSpPr>
        <p:spPr/>
        <p:txBody>
          <a:bodyPr/>
          <a:lstStyle/>
          <a:p>
            <a:r>
              <a:rPr lang="en-US" dirty="0">
                <a:solidFill>
                  <a:srgbClr val="FF0000"/>
                </a:solidFill>
              </a:rPr>
              <a:t>2014-2024 GROUNDWATCH - JOINT MASTER PROGRAMME IN GROUNDWATER AND GLOBAL CHANGE - IMPACTS AND ADAPTATION</a:t>
            </a:r>
          </a:p>
          <a:p>
            <a:endParaRPr lang="en-US" dirty="0"/>
          </a:p>
          <a:p>
            <a:r>
              <a:rPr lang="en-US" dirty="0"/>
              <a:t>Co-funded by the ERASMUS+ PROGRAMME OF THE EUROPEAN UNION</a:t>
            </a:r>
            <a:endParaRPr lang="pt-PT" dirty="0"/>
          </a:p>
        </p:txBody>
      </p:sp>
    </p:spTree>
    <p:extLst>
      <p:ext uri="{BB962C8B-B14F-4D97-AF65-F5344CB8AC3E}">
        <p14:creationId xmlns:p14="http://schemas.microsoft.com/office/powerpoint/2010/main" val="2849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4" descr="Uma imagem com texto, mapa&#10;&#10;Descrição gerada automaticamente">
            <a:extLst>
              <a:ext uri="{FF2B5EF4-FFF2-40B4-BE49-F238E27FC236}">
                <a16:creationId xmlns:a16="http://schemas.microsoft.com/office/drawing/2014/main" id="{9B8B08AB-FE3A-4E92-AD03-2D3B597CE650}"/>
              </a:ext>
            </a:extLst>
          </p:cNvPr>
          <p:cNvPicPr/>
          <p:nvPr/>
        </p:nvPicPr>
        <p:blipFill rotWithShape="1">
          <a:blip r:embed="rId2" cstate="print">
            <a:extLst>
              <a:ext uri="{28A0092B-C50C-407E-A947-70E740481C1C}">
                <a14:useLocalDpi xmlns:a14="http://schemas.microsoft.com/office/drawing/2010/main" val="0"/>
              </a:ext>
            </a:extLst>
          </a:blip>
          <a:srcRect l="6879" t="12163" r="6461" b="7189"/>
          <a:stretch/>
        </p:blipFill>
        <p:spPr bwMode="auto">
          <a:xfrm>
            <a:off x="3009190" y="1715190"/>
            <a:ext cx="2971799" cy="2350217"/>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B8F0A10-944B-4C75-B612-6B42077B0CF6}"/>
              </a:ext>
            </a:extLst>
          </p:cNvPr>
          <p:cNvSpPr>
            <a:spLocks noGrp="1"/>
          </p:cNvSpPr>
          <p:nvPr>
            <p:ph type="title"/>
          </p:nvPr>
        </p:nvSpPr>
        <p:spPr>
          <a:xfrm>
            <a:off x="152400" y="671174"/>
            <a:ext cx="8229600" cy="756810"/>
          </a:xfrm>
        </p:spPr>
        <p:txBody>
          <a:bodyPr/>
          <a:lstStyle/>
          <a:p>
            <a:r>
              <a:rPr lang="en-US" dirty="0"/>
              <a:t>Large scale hydrological modeling</a:t>
            </a:r>
          </a:p>
        </p:txBody>
      </p:sp>
      <p:pic>
        <p:nvPicPr>
          <p:cNvPr id="3" name="Imagem 7">
            <a:extLst>
              <a:ext uri="{FF2B5EF4-FFF2-40B4-BE49-F238E27FC236}">
                <a16:creationId xmlns:a16="http://schemas.microsoft.com/office/drawing/2014/main" id="{D7736D42-A8D8-4562-969D-2308D128A21A}"/>
              </a:ext>
            </a:extLst>
          </p:cNvPr>
          <p:cNvPicPr/>
          <p:nvPr/>
        </p:nvPicPr>
        <p:blipFill rotWithShape="1">
          <a:blip r:embed="rId3">
            <a:extLst>
              <a:ext uri="{28A0092B-C50C-407E-A947-70E740481C1C}">
                <a14:useLocalDpi xmlns:a14="http://schemas.microsoft.com/office/drawing/2010/main" val="0"/>
              </a:ext>
            </a:extLst>
          </a:blip>
          <a:srcRect l="10187" t="16841" r="19427" b="15422"/>
          <a:stretch/>
        </p:blipFill>
        <p:spPr bwMode="auto">
          <a:xfrm>
            <a:off x="5562600" y="1752600"/>
            <a:ext cx="3429000" cy="2275398"/>
          </a:xfrm>
          <a:prstGeom prst="rect">
            <a:avLst/>
          </a:prstGeom>
          <a:ln>
            <a:noFill/>
          </a:ln>
          <a:extLst>
            <a:ext uri="{53640926-AAD7-44D8-BBD7-CCE9431645EC}">
              <a14:shadowObscured xmlns:a14="http://schemas.microsoft.com/office/drawing/2010/main"/>
            </a:ext>
          </a:extLst>
        </p:spPr>
      </p:pic>
      <p:pic>
        <p:nvPicPr>
          <p:cNvPr id="5" name="Imagem 230">
            <a:extLst>
              <a:ext uri="{FF2B5EF4-FFF2-40B4-BE49-F238E27FC236}">
                <a16:creationId xmlns:a16="http://schemas.microsoft.com/office/drawing/2014/main" id="{9ABD6A8A-737F-4422-B160-887AC1E9946A}"/>
              </a:ext>
            </a:extLst>
          </p:cNvPr>
          <p:cNvPicPr/>
          <p:nvPr/>
        </p:nvPicPr>
        <p:blipFill>
          <a:blip r:embed="rId4"/>
          <a:stretch>
            <a:fillRect/>
          </a:stretch>
        </p:blipFill>
        <p:spPr>
          <a:xfrm>
            <a:off x="152400" y="1761117"/>
            <a:ext cx="2524870" cy="2350217"/>
          </a:xfrm>
          <a:prstGeom prst="rect">
            <a:avLst/>
          </a:prstGeom>
        </p:spPr>
      </p:pic>
      <p:graphicFrame>
        <p:nvGraphicFramePr>
          <p:cNvPr id="7" name="Gráfico 77">
            <a:extLst>
              <a:ext uri="{FF2B5EF4-FFF2-40B4-BE49-F238E27FC236}">
                <a16:creationId xmlns:a16="http://schemas.microsoft.com/office/drawing/2014/main" id="{14F19854-BC63-4E86-9AFD-6094CAA13E93}"/>
              </a:ext>
            </a:extLst>
          </p:cNvPr>
          <p:cNvGraphicFramePr>
            <a:graphicFrameLocks/>
          </p:cNvGraphicFramePr>
          <p:nvPr>
            <p:extLst>
              <p:ext uri="{D42A27DB-BD31-4B8C-83A1-F6EECF244321}">
                <p14:modId xmlns:p14="http://schemas.microsoft.com/office/powerpoint/2010/main" val="1791141385"/>
              </p:ext>
            </p:extLst>
          </p:nvPr>
        </p:nvGraphicFramePr>
        <p:xfrm>
          <a:off x="381000" y="4132477"/>
          <a:ext cx="8429792" cy="2115923"/>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CE20A880-2484-4009-9FD0-25149B266BFB}"/>
              </a:ext>
            </a:extLst>
          </p:cNvPr>
          <p:cNvSpPr txBox="1"/>
          <p:nvPr/>
        </p:nvSpPr>
        <p:spPr>
          <a:xfrm>
            <a:off x="76200" y="1370642"/>
            <a:ext cx="2017732" cy="369332"/>
          </a:xfrm>
          <a:prstGeom prst="rect">
            <a:avLst/>
          </a:prstGeom>
          <a:noFill/>
        </p:spPr>
        <p:txBody>
          <a:bodyPr wrap="none" rtlCol="0">
            <a:spAutoFit/>
          </a:bodyPr>
          <a:lstStyle/>
          <a:p>
            <a:r>
              <a:rPr lang="en-US" b="1" dirty="0">
                <a:solidFill>
                  <a:schemeClr val="accent1"/>
                </a:solidFill>
              </a:rPr>
              <a:t>Rainfall monitoring</a:t>
            </a:r>
          </a:p>
        </p:txBody>
      </p:sp>
      <p:sp>
        <p:nvSpPr>
          <p:cNvPr id="9" name="TextBox 8">
            <a:extLst>
              <a:ext uri="{FF2B5EF4-FFF2-40B4-BE49-F238E27FC236}">
                <a16:creationId xmlns:a16="http://schemas.microsoft.com/office/drawing/2014/main" id="{F33066AF-FD2C-4080-B6F8-C555EDA9E050}"/>
              </a:ext>
            </a:extLst>
          </p:cNvPr>
          <p:cNvSpPr txBox="1"/>
          <p:nvPr/>
        </p:nvSpPr>
        <p:spPr>
          <a:xfrm>
            <a:off x="2945273" y="1427984"/>
            <a:ext cx="2937984" cy="369332"/>
          </a:xfrm>
          <a:prstGeom prst="rect">
            <a:avLst/>
          </a:prstGeom>
          <a:noFill/>
        </p:spPr>
        <p:txBody>
          <a:bodyPr wrap="none" rtlCol="0">
            <a:spAutoFit/>
          </a:bodyPr>
          <a:lstStyle/>
          <a:p>
            <a:r>
              <a:rPr lang="en-US" b="1" dirty="0">
                <a:solidFill>
                  <a:schemeClr val="accent1"/>
                </a:solidFill>
              </a:rPr>
              <a:t>Annual average precipitation</a:t>
            </a:r>
          </a:p>
        </p:txBody>
      </p:sp>
      <p:sp>
        <p:nvSpPr>
          <p:cNvPr id="11" name="TextBox 10">
            <a:extLst>
              <a:ext uri="{FF2B5EF4-FFF2-40B4-BE49-F238E27FC236}">
                <a16:creationId xmlns:a16="http://schemas.microsoft.com/office/drawing/2014/main" id="{148AEC29-D10C-4BAB-AA0A-1BD3A9A60CB4}"/>
              </a:ext>
            </a:extLst>
          </p:cNvPr>
          <p:cNvSpPr txBox="1"/>
          <p:nvPr/>
        </p:nvSpPr>
        <p:spPr>
          <a:xfrm>
            <a:off x="6129816" y="1417638"/>
            <a:ext cx="2314929" cy="369332"/>
          </a:xfrm>
          <a:prstGeom prst="rect">
            <a:avLst/>
          </a:prstGeom>
          <a:noFill/>
        </p:spPr>
        <p:txBody>
          <a:bodyPr wrap="none" rtlCol="0">
            <a:spAutoFit/>
          </a:bodyPr>
          <a:lstStyle/>
          <a:p>
            <a:r>
              <a:rPr lang="en-US" b="1" dirty="0">
                <a:solidFill>
                  <a:schemeClr val="accent1"/>
                </a:solidFill>
              </a:rPr>
              <a:t>Annual average runoff</a:t>
            </a:r>
          </a:p>
        </p:txBody>
      </p:sp>
    </p:spTree>
    <p:extLst>
      <p:ext uri="{BB962C8B-B14F-4D97-AF65-F5344CB8AC3E}">
        <p14:creationId xmlns:p14="http://schemas.microsoft.com/office/powerpoint/2010/main" val="312658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33" y="683675"/>
            <a:ext cx="8229600" cy="756810"/>
          </a:xfrm>
        </p:spPr>
        <p:txBody>
          <a:bodyPr>
            <a:normAutofit/>
          </a:bodyPr>
          <a:lstStyle/>
          <a:p>
            <a:r>
              <a:rPr lang="pt-PT" dirty="0" err="1"/>
              <a:t>Climate</a:t>
            </a:r>
            <a:r>
              <a:rPr lang="pt-PT" dirty="0"/>
              <a:t> </a:t>
            </a:r>
            <a:r>
              <a:rPr lang="pt-PT" dirty="0" err="1"/>
              <a:t>change</a:t>
            </a:r>
            <a:r>
              <a:rPr lang="pt-PT" dirty="0"/>
              <a:t> </a:t>
            </a:r>
            <a:r>
              <a:rPr lang="pt-PT" dirty="0" err="1"/>
              <a:t>projections</a:t>
            </a:r>
            <a:endParaRPr lang="pt-PT" dirty="0"/>
          </a:p>
        </p:txBody>
      </p:sp>
      <p:pic>
        <p:nvPicPr>
          <p:cNvPr id="9" name="Picture 2" descr="http://www.carbonbrief.org/media/137442/knutti_and_sedlacek_sres__vesus_rcp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4400" y="1292020"/>
            <a:ext cx="2593218" cy="263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374533" y="1326701"/>
            <a:ext cx="4698351" cy="4806450"/>
          </a:xfrm>
          <a:prstGeom prst="rect">
            <a:avLst/>
          </a:prstGeom>
        </p:spPr>
      </p:pic>
      <p:pic>
        <p:nvPicPr>
          <p:cNvPr id="7" name="Picture 6"/>
          <p:cNvPicPr>
            <a:picLocks noChangeAspect="1"/>
          </p:cNvPicPr>
          <p:nvPr/>
        </p:nvPicPr>
        <p:blipFill>
          <a:blip r:embed="rId5"/>
          <a:stretch>
            <a:fillRect/>
          </a:stretch>
        </p:blipFill>
        <p:spPr>
          <a:xfrm>
            <a:off x="457200" y="3747607"/>
            <a:ext cx="3706698" cy="2497143"/>
          </a:xfrm>
          <a:prstGeom prst="rect">
            <a:avLst/>
          </a:prstGeom>
        </p:spPr>
      </p:pic>
      <p:sp>
        <p:nvSpPr>
          <p:cNvPr id="3" name="TextBox 2">
            <a:extLst>
              <a:ext uri="{FF2B5EF4-FFF2-40B4-BE49-F238E27FC236}">
                <a16:creationId xmlns:a16="http://schemas.microsoft.com/office/drawing/2014/main" id="{6B4E34CC-C3AC-42C1-BDC2-886DD9FC834E}"/>
              </a:ext>
            </a:extLst>
          </p:cNvPr>
          <p:cNvSpPr txBox="1"/>
          <p:nvPr/>
        </p:nvSpPr>
        <p:spPr>
          <a:xfrm>
            <a:off x="4191000" y="1394046"/>
            <a:ext cx="2054982" cy="677108"/>
          </a:xfrm>
          <a:prstGeom prst="rect">
            <a:avLst/>
          </a:prstGeom>
          <a:solidFill>
            <a:schemeClr val="bg1"/>
          </a:solidFill>
        </p:spPr>
        <p:txBody>
          <a:bodyPr wrap="square" rtlCol="0">
            <a:spAutoFit/>
          </a:bodyPr>
          <a:lstStyle/>
          <a:p>
            <a:pPr algn="ctr"/>
            <a:r>
              <a:rPr lang="en-US" sz="2000" b="1" dirty="0">
                <a:solidFill>
                  <a:srgbClr val="FFC000"/>
                </a:solidFill>
              </a:rPr>
              <a:t>Socio-economic </a:t>
            </a:r>
            <a:r>
              <a:rPr lang="en-US" b="1" dirty="0">
                <a:solidFill>
                  <a:srgbClr val="FFC000"/>
                </a:solidFill>
              </a:rPr>
              <a:t>scenarios</a:t>
            </a:r>
            <a:endParaRPr lang="en-US" sz="2000" b="1" dirty="0">
              <a:solidFill>
                <a:srgbClr val="FFC000"/>
              </a:solidFill>
            </a:endParaRPr>
          </a:p>
        </p:txBody>
      </p:sp>
      <p:sp>
        <p:nvSpPr>
          <p:cNvPr id="5" name="TextBox 4">
            <a:extLst>
              <a:ext uri="{FF2B5EF4-FFF2-40B4-BE49-F238E27FC236}">
                <a16:creationId xmlns:a16="http://schemas.microsoft.com/office/drawing/2014/main" id="{5EBC9D7F-3352-45A4-BE87-6A7C0C985964}"/>
              </a:ext>
            </a:extLst>
          </p:cNvPr>
          <p:cNvSpPr txBox="1"/>
          <p:nvPr/>
        </p:nvSpPr>
        <p:spPr>
          <a:xfrm>
            <a:off x="6264517" y="1352971"/>
            <a:ext cx="1752600" cy="707886"/>
          </a:xfrm>
          <a:prstGeom prst="rect">
            <a:avLst/>
          </a:prstGeom>
          <a:solidFill>
            <a:schemeClr val="bg1"/>
          </a:solidFill>
        </p:spPr>
        <p:txBody>
          <a:bodyPr wrap="square" rtlCol="0">
            <a:spAutoFit/>
          </a:bodyPr>
          <a:lstStyle/>
          <a:p>
            <a:pPr algn="ctr"/>
            <a:r>
              <a:rPr lang="en-US" sz="2000" dirty="0">
                <a:solidFill>
                  <a:schemeClr val="tx2"/>
                </a:solidFill>
              </a:rPr>
              <a:t>Emissions scenarios</a:t>
            </a:r>
          </a:p>
        </p:txBody>
      </p:sp>
      <p:sp>
        <p:nvSpPr>
          <p:cNvPr id="6" name="TextBox 5">
            <a:extLst>
              <a:ext uri="{FF2B5EF4-FFF2-40B4-BE49-F238E27FC236}">
                <a16:creationId xmlns:a16="http://schemas.microsoft.com/office/drawing/2014/main" id="{126B9A5B-6176-4AA2-8090-7ECE35BBF41E}"/>
              </a:ext>
            </a:extLst>
          </p:cNvPr>
          <p:cNvSpPr txBox="1"/>
          <p:nvPr/>
        </p:nvSpPr>
        <p:spPr>
          <a:xfrm>
            <a:off x="4314509" y="2610348"/>
            <a:ext cx="1807964" cy="1015663"/>
          </a:xfrm>
          <a:prstGeom prst="rect">
            <a:avLst/>
          </a:prstGeom>
          <a:solidFill>
            <a:schemeClr val="bg1"/>
          </a:solidFill>
        </p:spPr>
        <p:txBody>
          <a:bodyPr wrap="square" rtlCol="0">
            <a:spAutoFit/>
          </a:bodyPr>
          <a:lstStyle/>
          <a:p>
            <a:pPr algn="ctr"/>
            <a:r>
              <a:rPr lang="en-US" sz="2000" b="1" dirty="0">
                <a:solidFill>
                  <a:schemeClr val="tx2"/>
                </a:solidFill>
              </a:rPr>
              <a:t>Global circulation models</a:t>
            </a:r>
          </a:p>
        </p:txBody>
      </p:sp>
      <p:sp>
        <p:nvSpPr>
          <p:cNvPr id="10" name="TextBox 9">
            <a:extLst>
              <a:ext uri="{FF2B5EF4-FFF2-40B4-BE49-F238E27FC236}">
                <a16:creationId xmlns:a16="http://schemas.microsoft.com/office/drawing/2014/main" id="{1BA6ED6A-1CCD-4BDA-9DDE-650296C5AD4E}"/>
              </a:ext>
            </a:extLst>
          </p:cNvPr>
          <p:cNvSpPr txBox="1"/>
          <p:nvPr/>
        </p:nvSpPr>
        <p:spPr>
          <a:xfrm>
            <a:off x="4308441" y="3928677"/>
            <a:ext cx="1814032" cy="1015663"/>
          </a:xfrm>
          <a:prstGeom prst="rect">
            <a:avLst/>
          </a:prstGeom>
          <a:solidFill>
            <a:schemeClr val="bg1"/>
          </a:solidFill>
        </p:spPr>
        <p:txBody>
          <a:bodyPr wrap="square" rtlCol="0">
            <a:spAutoFit/>
          </a:bodyPr>
          <a:lstStyle/>
          <a:p>
            <a:pPr algn="ctr"/>
            <a:r>
              <a:rPr lang="en-US" sz="2000" b="1" dirty="0">
                <a:solidFill>
                  <a:schemeClr val="accent1">
                    <a:lumMod val="75000"/>
                  </a:schemeClr>
                </a:solidFill>
              </a:rPr>
              <a:t>Regional circulation models</a:t>
            </a:r>
          </a:p>
        </p:txBody>
      </p:sp>
      <p:sp>
        <p:nvSpPr>
          <p:cNvPr id="11" name="TextBox 10">
            <a:extLst>
              <a:ext uri="{FF2B5EF4-FFF2-40B4-BE49-F238E27FC236}">
                <a16:creationId xmlns:a16="http://schemas.microsoft.com/office/drawing/2014/main" id="{74969A56-F23A-42FF-8F2B-5F12CA4E369B}"/>
              </a:ext>
            </a:extLst>
          </p:cNvPr>
          <p:cNvSpPr txBox="1"/>
          <p:nvPr/>
        </p:nvSpPr>
        <p:spPr>
          <a:xfrm>
            <a:off x="4281968" y="5327166"/>
            <a:ext cx="1814032" cy="707886"/>
          </a:xfrm>
          <a:prstGeom prst="rect">
            <a:avLst/>
          </a:prstGeom>
          <a:solidFill>
            <a:schemeClr val="bg1"/>
          </a:solidFill>
        </p:spPr>
        <p:txBody>
          <a:bodyPr wrap="square" rtlCol="0">
            <a:spAutoFit/>
          </a:bodyPr>
          <a:lstStyle/>
          <a:p>
            <a:pPr algn="ctr"/>
            <a:r>
              <a:rPr lang="en-US" sz="2000" b="1" dirty="0">
                <a:solidFill>
                  <a:srgbClr val="00B050"/>
                </a:solidFill>
              </a:rPr>
              <a:t>Sector</a:t>
            </a:r>
          </a:p>
          <a:p>
            <a:pPr algn="ctr"/>
            <a:r>
              <a:rPr lang="en-US" sz="2000" b="1" dirty="0">
                <a:solidFill>
                  <a:srgbClr val="00B050"/>
                </a:solidFill>
              </a:rPr>
              <a:t>models</a:t>
            </a:r>
          </a:p>
        </p:txBody>
      </p:sp>
    </p:spTree>
    <p:extLst>
      <p:ext uri="{BB962C8B-B14F-4D97-AF65-F5344CB8AC3E}">
        <p14:creationId xmlns:p14="http://schemas.microsoft.com/office/powerpoint/2010/main" val="226536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7188B-62EE-4F6C-97C4-7E0CF93437AF}"/>
              </a:ext>
            </a:extLst>
          </p:cNvPr>
          <p:cNvPicPr>
            <a:picLocks noChangeAspect="1"/>
          </p:cNvPicPr>
          <p:nvPr/>
        </p:nvPicPr>
        <p:blipFill rotWithShape="1">
          <a:blip r:embed="rId2"/>
          <a:srcRect l="45000" t="26694" r="15000" b="4462"/>
          <a:stretch/>
        </p:blipFill>
        <p:spPr>
          <a:xfrm>
            <a:off x="2971800" y="615461"/>
            <a:ext cx="6096000" cy="5627077"/>
          </a:xfrm>
          <a:prstGeom prst="rect">
            <a:avLst/>
          </a:prstGeom>
        </p:spPr>
      </p:pic>
      <p:sp>
        <p:nvSpPr>
          <p:cNvPr id="5" name="Text Placeholder 4">
            <a:extLst>
              <a:ext uri="{FF2B5EF4-FFF2-40B4-BE49-F238E27FC236}">
                <a16:creationId xmlns:a16="http://schemas.microsoft.com/office/drawing/2014/main" id="{9273E8A5-59F6-49AE-B945-9BE95763F7B9}"/>
              </a:ext>
            </a:extLst>
          </p:cNvPr>
          <p:cNvSpPr>
            <a:spLocks noGrp="1"/>
          </p:cNvSpPr>
          <p:nvPr>
            <p:ph type="body" sz="quarter" idx="12"/>
          </p:nvPr>
        </p:nvSpPr>
        <p:spPr>
          <a:xfrm>
            <a:off x="347811" y="973919"/>
            <a:ext cx="3004989" cy="4910159"/>
          </a:xfrm>
        </p:spPr>
        <p:txBody>
          <a:bodyPr>
            <a:normAutofit/>
          </a:bodyPr>
          <a:lstStyle/>
          <a:p>
            <a:pPr marL="0" indent="0">
              <a:buNone/>
            </a:pPr>
            <a:r>
              <a:rPr lang="en-US" sz="2000" b="0" dirty="0"/>
              <a:t>Regional climate scenarios for Portugal and Spain</a:t>
            </a:r>
          </a:p>
        </p:txBody>
      </p:sp>
    </p:spTree>
    <p:extLst>
      <p:ext uri="{BB962C8B-B14F-4D97-AF65-F5344CB8AC3E}">
        <p14:creationId xmlns:p14="http://schemas.microsoft.com/office/powerpoint/2010/main" val="87856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impacts on water resources</a:t>
            </a:r>
            <a:endParaRPr lang="pt-PT" dirty="0"/>
          </a:p>
        </p:txBody>
      </p:sp>
      <p:pic>
        <p:nvPicPr>
          <p:cNvPr id="7" name="Picture 23" descr="FMA_SIAM_1_Objectives.jpg"/>
          <p:cNvPicPr>
            <a:picLocks noChangeAspect="1"/>
          </p:cNvPicPr>
          <p:nvPr/>
        </p:nvPicPr>
        <p:blipFill>
          <a:blip r:embed="rId3" cstate="print"/>
          <a:srcRect/>
          <a:stretch>
            <a:fillRect/>
          </a:stretch>
        </p:blipFill>
        <p:spPr bwMode="auto">
          <a:xfrm>
            <a:off x="101174" y="1360049"/>
            <a:ext cx="4318426" cy="4828466"/>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2018327879"/>
              </p:ext>
            </p:extLst>
          </p:nvPr>
        </p:nvGraphicFramePr>
        <p:xfrm>
          <a:off x="4572000" y="1285240"/>
          <a:ext cx="4470826" cy="4951059"/>
        </p:xfrm>
        <a:graphic>
          <a:graphicData uri="http://schemas.openxmlformats.org/drawingml/2006/table">
            <a:tbl>
              <a:tblPr firstRow="1" firstCol="1" bandRow="1">
                <a:tableStyleId>{5C22544A-7EE6-4342-B048-85BDC9FD1C3A}</a:tableStyleId>
              </a:tblPr>
              <a:tblGrid>
                <a:gridCol w="1025264">
                  <a:extLst>
                    <a:ext uri="{9D8B030D-6E8A-4147-A177-3AD203B41FA5}">
                      <a16:colId xmlns:a16="http://schemas.microsoft.com/office/drawing/2014/main" val="20000"/>
                    </a:ext>
                  </a:extLst>
                </a:gridCol>
                <a:gridCol w="3445562">
                  <a:extLst>
                    <a:ext uri="{9D8B030D-6E8A-4147-A177-3AD203B41FA5}">
                      <a16:colId xmlns:a16="http://schemas.microsoft.com/office/drawing/2014/main" val="20001"/>
                    </a:ext>
                  </a:extLst>
                </a:gridCol>
              </a:tblGrid>
              <a:tr h="346610">
                <a:tc>
                  <a:txBody>
                    <a:bodyPr/>
                    <a:lstStyle/>
                    <a:p>
                      <a:pPr indent="1270">
                        <a:spcAft>
                          <a:spcPts val="0"/>
                        </a:spcAft>
                      </a:pPr>
                      <a:r>
                        <a:rPr lang="pt-PT" sz="1800" dirty="0" err="1">
                          <a:effectLst/>
                        </a:rPr>
                        <a:t>Issue</a:t>
                      </a:r>
                      <a:endParaRPr lang="pt-PT" sz="1400" b="1" dirty="0">
                        <a:solidFill>
                          <a:srgbClr val="333333"/>
                        </a:solidFill>
                        <a:effectLst/>
                        <a:latin typeface="Calibri"/>
                        <a:ea typeface="Calibri"/>
                        <a:cs typeface="Calibri"/>
                      </a:endParaRPr>
                    </a:p>
                  </a:txBody>
                  <a:tcPr marL="85090" marR="85090" anchor="ctr"/>
                </a:tc>
                <a:tc>
                  <a:txBody>
                    <a:bodyPr/>
                    <a:lstStyle/>
                    <a:p>
                      <a:pPr indent="1270">
                        <a:spcAft>
                          <a:spcPts val="0"/>
                        </a:spcAft>
                      </a:pPr>
                      <a:r>
                        <a:rPr lang="pt-PT" sz="1800" dirty="0" err="1">
                          <a:effectLst/>
                        </a:rPr>
                        <a:t>Impacts</a:t>
                      </a:r>
                      <a:r>
                        <a:rPr lang="pt-PT" sz="1800" dirty="0">
                          <a:effectLst/>
                        </a:rPr>
                        <a:t> in</a:t>
                      </a:r>
                      <a:r>
                        <a:rPr lang="pt-PT" sz="1800" baseline="0" dirty="0">
                          <a:effectLst/>
                        </a:rPr>
                        <a:t> Portugal</a:t>
                      </a:r>
                      <a:endParaRPr lang="pt-PT" sz="1400" b="1" dirty="0">
                        <a:solidFill>
                          <a:srgbClr val="333333"/>
                        </a:solidFill>
                        <a:effectLst/>
                        <a:latin typeface="Calibri"/>
                        <a:ea typeface="Calibri"/>
                        <a:cs typeface="Calibri"/>
                      </a:endParaRPr>
                    </a:p>
                  </a:txBody>
                  <a:tcPr marL="85090" marR="85090" anchor="ctr"/>
                </a:tc>
                <a:extLst>
                  <a:ext uri="{0D108BD9-81ED-4DB2-BD59-A6C34878D82A}">
                    <a16:rowId xmlns:a16="http://schemas.microsoft.com/office/drawing/2014/main" val="10000"/>
                  </a:ext>
                </a:extLst>
              </a:tr>
              <a:tr h="1193880">
                <a:tc>
                  <a:txBody>
                    <a:bodyPr/>
                    <a:lstStyle/>
                    <a:p>
                      <a:pPr indent="1270">
                        <a:spcBef>
                          <a:spcPts val="400"/>
                        </a:spcBef>
                        <a:spcAft>
                          <a:spcPts val="0"/>
                        </a:spcAft>
                      </a:pPr>
                      <a:r>
                        <a:rPr lang="pt-PT" sz="1200">
                          <a:effectLst/>
                        </a:rPr>
                        <a:t>Water availability </a:t>
                      </a:r>
                      <a:endParaRPr lang="pt-PT" sz="1200">
                        <a:solidFill>
                          <a:srgbClr val="333333"/>
                        </a:solidFill>
                        <a:effectLst/>
                        <a:latin typeface="Calibri"/>
                        <a:ea typeface="Calibri"/>
                        <a:cs typeface="Calibri"/>
                      </a:endParaRPr>
                    </a:p>
                  </a:txBody>
                  <a:tcPr marL="85090" marR="85090" anchor="ctr"/>
                </a:tc>
                <a:tc>
                  <a:txBody>
                    <a:bodyPr/>
                    <a:lstStyle/>
                    <a:p>
                      <a:pPr indent="1270">
                        <a:spcBef>
                          <a:spcPts val="400"/>
                        </a:spcBef>
                        <a:spcAft>
                          <a:spcPts val="0"/>
                        </a:spcAft>
                      </a:pPr>
                      <a:r>
                        <a:rPr lang="en-US" sz="1400" dirty="0">
                          <a:effectLst/>
                        </a:rPr>
                        <a:t>Decrease of annual runoff and aquifer recharge, mainly in the South.</a:t>
                      </a:r>
                      <a:endParaRPr lang="pt-PT" sz="1400" dirty="0">
                        <a:effectLst/>
                      </a:endParaRPr>
                    </a:p>
                    <a:p>
                      <a:pPr indent="1270">
                        <a:spcBef>
                          <a:spcPts val="400"/>
                        </a:spcBef>
                        <a:spcAft>
                          <a:spcPts val="0"/>
                        </a:spcAft>
                      </a:pPr>
                      <a:r>
                        <a:rPr lang="en-US" sz="1400" dirty="0">
                          <a:effectLst/>
                        </a:rPr>
                        <a:t>Increase of flow variability and of the regional asymmetry of water availability. </a:t>
                      </a:r>
                      <a:endParaRPr lang="pt-PT" sz="1400" dirty="0">
                        <a:effectLst/>
                      </a:endParaRPr>
                    </a:p>
                    <a:p>
                      <a:pPr indent="1270">
                        <a:spcBef>
                          <a:spcPts val="400"/>
                        </a:spcBef>
                        <a:spcAft>
                          <a:spcPts val="0"/>
                        </a:spcAft>
                      </a:pPr>
                      <a:r>
                        <a:rPr lang="pt-PT" sz="1400" dirty="0" err="1">
                          <a:effectLst/>
                        </a:rPr>
                        <a:t>Increase</a:t>
                      </a:r>
                      <a:r>
                        <a:rPr lang="pt-PT" sz="1400" dirty="0">
                          <a:effectLst/>
                        </a:rPr>
                        <a:t> </a:t>
                      </a:r>
                      <a:r>
                        <a:rPr lang="pt-PT" sz="1400" dirty="0" err="1">
                          <a:effectLst/>
                        </a:rPr>
                        <a:t>of</a:t>
                      </a:r>
                      <a:r>
                        <a:rPr lang="pt-PT" sz="1400" dirty="0">
                          <a:effectLst/>
                        </a:rPr>
                        <a:t> </a:t>
                      </a:r>
                      <a:r>
                        <a:rPr lang="pt-PT" sz="1400" dirty="0" err="1">
                          <a:effectLst/>
                        </a:rPr>
                        <a:t>drought</a:t>
                      </a:r>
                      <a:r>
                        <a:rPr lang="pt-PT" sz="1400" dirty="0">
                          <a:effectLst/>
                        </a:rPr>
                        <a:t> </a:t>
                      </a:r>
                      <a:r>
                        <a:rPr lang="pt-PT" sz="1400" dirty="0" err="1">
                          <a:effectLst/>
                        </a:rPr>
                        <a:t>risk</a:t>
                      </a:r>
                      <a:r>
                        <a:rPr lang="pt-PT" sz="1400" dirty="0">
                          <a:effectLst/>
                        </a:rPr>
                        <a:t>. </a:t>
                      </a:r>
                      <a:endParaRPr lang="pt-PT" sz="1400" dirty="0">
                        <a:solidFill>
                          <a:srgbClr val="333333"/>
                        </a:solidFill>
                        <a:effectLst/>
                        <a:latin typeface="Calibri"/>
                        <a:ea typeface="Calibri"/>
                        <a:cs typeface="Calibri"/>
                      </a:endParaRPr>
                    </a:p>
                  </a:txBody>
                  <a:tcPr marL="85090" marR="85090" anchor="ctr"/>
                </a:tc>
                <a:extLst>
                  <a:ext uri="{0D108BD9-81ED-4DB2-BD59-A6C34878D82A}">
                    <a16:rowId xmlns:a16="http://schemas.microsoft.com/office/drawing/2014/main" val="10001"/>
                  </a:ext>
                </a:extLst>
              </a:tr>
              <a:tr h="1145740">
                <a:tc>
                  <a:txBody>
                    <a:bodyPr/>
                    <a:lstStyle/>
                    <a:p>
                      <a:pPr indent="1270">
                        <a:spcBef>
                          <a:spcPts val="400"/>
                        </a:spcBef>
                        <a:spcAft>
                          <a:spcPts val="0"/>
                        </a:spcAft>
                      </a:pPr>
                      <a:r>
                        <a:rPr lang="pt-PT" sz="1200" dirty="0" err="1">
                          <a:effectLst/>
                        </a:rPr>
                        <a:t>Water</a:t>
                      </a:r>
                      <a:r>
                        <a:rPr lang="pt-PT" sz="1200" dirty="0">
                          <a:effectLst/>
                        </a:rPr>
                        <a:t> </a:t>
                      </a:r>
                      <a:r>
                        <a:rPr lang="pt-PT" sz="1200" dirty="0" err="1">
                          <a:effectLst/>
                        </a:rPr>
                        <a:t>demand</a:t>
                      </a:r>
                      <a:r>
                        <a:rPr lang="pt-PT" sz="1200" dirty="0">
                          <a:effectLst/>
                        </a:rPr>
                        <a:t> </a:t>
                      </a:r>
                      <a:endParaRPr lang="pt-PT" sz="1200" dirty="0">
                        <a:solidFill>
                          <a:srgbClr val="333333"/>
                        </a:solidFill>
                        <a:effectLst/>
                        <a:latin typeface="Calibri"/>
                        <a:ea typeface="Calibri"/>
                        <a:cs typeface="Calibri"/>
                      </a:endParaRPr>
                    </a:p>
                  </a:txBody>
                  <a:tcPr marL="85090" marR="85090" anchor="ctr"/>
                </a:tc>
                <a:tc>
                  <a:txBody>
                    <a:bodyPr/>
                    <a:lstStyle/>
                    <a:p>
                      <a:pPr indent="1270">
                        <a:spcBef>
                          <a:spcPts val="400"/>
                        </a:spcBef>
                        <a:spcAft>
                          <a:spcPts val="0"/>
                        </a:spcAft>
                      </a:pPr>
                      <a:r>
                        <a:rPr lang="en-US" sz="1400" dirty="0">
                          <a:effectLst/>
                        </a:rPr>
                        <a:t>Possible increase of water demand for agriculture.</a:t>
                      </a:r>
                      <a:endParaRPr lang="pt-PT" sz="1400" dirty="0">
                        <a:effectLst/>
                      </a:endParaRPr>
                    </a:p>
                    <a:p>
                      <a:pPr indent="1270">
                        <a:spcBef>
                          <a:spcPts val="400"/>
                        </a:spcBef>
                        <a:spcAft>
                          <a:spcPts val="0"/>
                        </a:spcAft>
                      </a:pPr>
                      <a:r>
                        <a:rPr lang="en-US" sz="1400" dirty="0">
                          <a:effectLst/>
                        </a:rPr>
                        <a:t>Increase of water demand for energy production to reduce dependence on fossil fuels; </a:t>
                      </a:r>
                      <a:endParaRPr lang="pt-PT" sz="1400" dirty="0">
                        <a:solidFill>
                          <a:srgbClr val="333333"/>
                        </a:solidFill>
                        <a:effectLst/>
                        <a:latin typeface="Calibri"/>
                        <a:ea typeface="Calibri"/>
                        <a:cs typeface="Calibri"/>
                      </a:endParaRPr>
                    </a:p>
                  </a:txBody>
                  <a:tcPr marL="85090" marR="85090" anchor="ctr"/>
                </a:tc>
                <a:extLst>
                  <a:ext uri="{0D108BD9-81ED-4DB2-BD59-A6C34878D82A}">
                    <a16:rowId xmlns:a16="http://schemas.microsoft.com/office/drawing/2014/main" val="10002"/>
                  </a:ext>
                </a:extLst>
              </a:tr>
              <a:tr h="1598259">
                <a:tc>
                  <a:txBody>
                    <a:bodyPr/>
                    <a:lstStyle/>
                    <a:p>
                      <a:pPr indent="1270">
                        <a:spcBef>
                          <a:spcPts val="400"/>
                        </a:spcBef>
                        <a:spcAft>
                          <a:spcPts val="0"/>
                        </a:spcAft>
                      </a:pPr>
                      <a:r>
                        <a:rPr lang="pt-PT" sz="1200">
                          <a:effectLst/>
                        </a:rPr>
                        <a:t>Water quality </a:t>
                      </a:r>
                      <a:endParaRPr lang="pt-PT" sz="1200">
                        <a:solidFill>
                          <a:srgbClr val="333333"/>
                        </a:solidFill>
                        <a:effectLst/>
                        <a:latin typeface="Calibri"/>
                        <a:ea typeface="Calibri"/>
                        <a:cs typeface="Calibri"/>
                      </a:endParaRPr>
                    </a:p>
                  </a:txBody>
                  <a:tcPr marL="85090" marR="85090" anchor="ctr"/>
                </a:tc>
                <a:tc>
                  <a:txBody>
                    <a:bodyPr/>
                    <a:lstStyle/>
                    <a:p>
                      <a:pPr indent="1270">
                        <a:spcBef>
                          <a:spcPts val="400"/>
                        </a:spcBef>
                        <a:spcAft>
                          <a:spcPts val="0"/>
                        </a:spcAft>
                      </a:pPr>
                      <a:r>
                        <a:rPr lang="en-US" sz="1400">
                          <a:effectLst/>
                        </a:rPr>
                        <a:t>Decrease of water quality due to flow reduction, temperature increase and possible soil erosion increase.</a:t>
                      </a:r>
                      <a:endParaRPr lang="pt-PT" sz="1400">
                        <a:effectLst/>
                      </a:endParaRPr>
                    </a:p>
                    <a:p>
                      <a:pPr indent="1270">
                        <a:spcBef>
                          <a:spcPts val="400"/>
                        </a:spcBef>
                        <a:spcAft>
                          <a:spcPts val="0"/>
                        </a:spcAft>
                      </a:pPr>
                      <a:r>
                        <a:rPr lang="en-US" sz="1400">
                          <a:effectLst/>
                        </a:rPr>
                        <a:t>Salinization of coastal aquifers due to mean sea level rise and recharge decrease.</a:t>
                      </a:r>
                      <a:endParaRPr lang="pt-PT" sz="1400">
                        <a:effectLst/>
                      </a:endParaRPr>
                    </a:p>
                    <a:p>
                      <a:pPr indent="1270">
                        <a:spcBef>
                          <a:spcPts val="400"/>
                        </a:spcBef>
                        <a:spcAft>
                          <a:spcPts val="0"/>
                        </a:spcAft>
                      </a:pPr>
                      <a:r>
                        <a:rPr lang="pt-PT" sz="1400">
                          <a:effectLst/>
                        </a:rPr>
                        <a:t>Degradation of ecosystems health.</a:t>
                      </a:r>
                      <a:endParaRPr lang="pt-PT" sz="1400">
                        <a:solidFill>
                          <a:srgbClr val="333333"/>
                        </a:solidFill>
                        <a:effectLst/>
                        <a:latin typeface="Calibri"/>
                        <a:ea typeface="Calibri"/>
                        <a:cs typeface="Calibri"/>
                      </a:endParaRPr>
                    </a:p>
                  </a:txBody>
                  <a:tcPr marL="85090" marR="85090" anchor="ctr"/>
                </a:tc>
                <a:extLst>
                  <a:ext uri="{0D108BD9-81ED-4DB2-BD59-A6C34878D82A}">
                    <a16:rowId xmlns:a16="http://schemas.microsoft.com/office/drawing/2014/main" val="10003"/>
                  </a:ext>
                </a:extLst>
              </a:tr>
              <a:tr h="491031">
                <a:tc>
                  <a:txBody>
                    <a:bodyPr/>
                    <a:lstStyle/>
                    <a:p>
                      <a:pPr indent="1270">
                        <a:spcBef>
                          <a:spcPts val="400"/>
                        </a:spcBef>
                        <a:spcAft>
                          <a:spcPts val="0"/>
                        </a:spcAft>
                      </a:pPr>
                      <a:r>
                        <a:rPr lang="pt-PT" sz="1200">
                          <a:effectLst/>
                        </a:rPr>
                        <a:t>Flood  Risk</a:t>
                      </a:r>
                      <a:endParaRPr lang="pt-PT" sz="1200">
                        <a:solidFill>
                          <a:srgbClr val="333333"/>
                        </a:solidFill>
                        <a:effectLst/>
                        <a:latin typeface="Calibri"/>
                        <a:ea typeface="Calibri"/>
                        <a:cs typeface="Calibri"/>
                      </a:endParaRPr>
                    </a:p>
                  </a:txBody>
                  <a:tcPr marL="85090" marR="85090" anchor="ctr"/>
                </a:tc>
                <a:tc>
                  <a:txBody>
                    <a:bodyPr/>
                    <a:lstStyle/>
                    <a:p>
                      <a:pPr indent="1270">
                        <a:spcBef>
                          <a:spcPts val="400"/>
                        </a:spcBef>
                        <a:spcAft>
                          <a:spcPts val="0"/>
                        </a:spcAft>
                      </a:pPr>
                      <a:r>
                        <a:rPr lang="en-US" sz="1400" dirty="0">
                          <a:effectLst/>
                        </a:rPr>
                        <a:t>Increase of flood risk, mainly in the North and in coastal areas</a:t>
                      </a:r>
                      <a:endParaRPr lang="pt-PT" sz="1400" dirty="0">
                        <a:solidFill>
                          <a:srgbClr val="333333"/>
                        </a:solidFill>
                        <a:effectLst/>
                        <a:latin typeface="Calibri"/>
                        <a:ea typeface="Calibri"/>
                        <a:cs typeface="Calibri"/>
                      </a:endParaRPr>
                    </a:p>
                  </a:txBody>
                  <a:tcPr marL="85090" marR="850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771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73" y="747002"/>
            <a:ext cx="8285723" cy="665015"/>
          </a:xfrm>
        </p:spPr>
        <p:txBody>
          <a:bodyPr>
            <a:normAutofit/>
          </a:bodyPr>
          <a:lstStyle/>
          <a:p>
            <a:r>
              <a:rPr lang="pt-PT" dirty="0" err="1"/>
              <a:t>Planning</a:t>
            </a:r>
            <a:r>
              <a:rPr lang="pt-PT" dirty="0"/>
              <a:t> </a:t>
            </a:r>
            <a:r>
              <a:rPr lang="pt-PT" dirty="0" err="1"/>
              <a:t>adaptation</a:t>
            </a:r>
            <a:r>
              <a:rPr lang="pt-PT" dirty="0"/>
              <a:t> to </a:t>
            </a:r>
            <a:r>
              <a:rPr lang="pt-PT" dirty="0" err="1"/>
              <a:t>climate</a:t>
            </a:r>
            <a:r>
              <a:rPr lang="pt-PT" dirty="0"/>
              <a:t> </a:t>
            </a:r>
            <a:r>
              <a:rPr lang="pt-PT" dirty="0" err="1"/>
              <a:t>change</a:t>
            </a:r>
            <a:r>
              <a:rPr lang="pt-PT" dirty="0"/>
              <a:t> </a:t>
            </a:r>
            <a:r>
              <a:rPr lang="pt-PT" dirty="0" err="1"/>
              <a:t>impacts</a:t>
            </a:r>
            <a:endParaRPr lang="pt-PT" dirty="0"/>
          </a:p>
        </p:txBody>
      </p:sp>
      <p:sp>
        <p:nvSpPr>
          <p:cNvPr id="6" name="Text Placeholder 5"/>
          <p:cNvSpPr>
            <a:spLocks noGrp="1"/>
          </p:cNvSpPr>
          <p:nvPr>
            <p:ph type="body" sz="quarter" idx="12"/>
          </p:nvPr>
        </p:nvSpPr>
        <p:spPr>
          <a:xfrm>
            <a:off x="132273" y="1524000"/>
            <a:ext cx="4744527" cy="4627415"/>
          </a:xfrm>
        </p:spPr>
        <p:txBody>
          <a:bodyPr>
            <a:normAutofit/>
          </a:bodyPr>
          <a:lstStyle/>
          <a:p>
            <a:r>
              <a:rPr lang="pt-PT" b="0" dirty="0" err="1"/>
              <a:t>Decision-making</a:t>
            </a:r>
            <a:r>
              <a:rPr lang="pt-PT" b="0" dirty="0"/>
              <a:t> </a:t>
            </a:r>
            <a:r>
              <a:rPr lang="pt-PT" b="0" dirty="0" err="1"/>
              <a:t>under</a:t>
            </a:r>
            <a:r>
              <a:rPr lang="pt-PT" b="0" dirty="0"/>
              <a:t> </a:t>
            </a:r>
            <a:r>
              <a:rPr lang="pt-PT" b="0" dirty="0" err="1"/>
              <a:t>uncertainty</a:t>
            </a:r>
            <a:endParaRPr lang="pt-PT" b="0" dirty="0"/>
          </a:p>
          <a:p>
            <a:r>
              <a:rPr lang="en-GB" b="0" dirty="0"/>
              <a:t>Bridging the gap between policy sectors and government levels</a:t>
            </a:r>
          </a:p>
          <a:p>
            <a:r>
              <a:rPr lang="en-GB" b="0" dirty="0"/>
              <a:t>Bridging national boundaries: transboundary water management</a:t>
            </a:r>
          </a:p>
          <a:p>
            <a:r>
              <a:rPr lang="en-GB" b="0" dirty="0"/>
              <a:t>Mainstreaming adaptation</a:t>
            </a:r>
          </a:p>
          <a:p>
            <a:r>
              <a:rPr lang="en-GB" b="0" dirty="0"/>
              <a:t>Managing risk and uncertainty for resilience and disaster preparedness</a:t>
            </a:r>
            <a:endParaRPr lang="pt-PT" b="0" dirty="0"/>
          </a:p>
          <a:p>
            <a:endParaRPr lang="pt-PT" b="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395" y="1810780"/>
            <a:ext cx="4020332" cy="428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100276E5-2326-490F-A5F7-6F7ADD8EFF7F}"/>
              </a:ext>
            </a:extLst>
          </p:cNvPr>
          <p:cNvSpPr/>
          <p:nvPr/>
        </p:nvSpPr>
        <p:spPr>
          <a:xfrm>
            <a:off x="5311187" y="1376480"/>
            <a:ext cx="3547061" cy="400110"/>
          </a:xfrm>
          <a:prstGeom prst="rect">
            <a:avLst/>
          </a:prstGeom>
        </p:spPr>
        <p:txBody>
          <a:bodyPr wrap="none">
            <a:spAutoFit/>
          </a:bodyPr>
          <a:lstStyle/>
          <a:p>
            <a:r>
              <a:rPr lang="pt-PT" sz="2000" b="1" dirty="0" err="1">
                <a:solidFill>
                  <a:schemeClr val="accent1"/>
                </a:solidFill>
              </a:rPr>
              <a:t>Main</a:t>
            </a:r>
            <a:r>
              <a:rPr lang="pt-PT" sz="2000" b="1" dirty="0">
                <a:solidFill>
                  <a:schemeClr val="accent1"/>
                </a:solidFill>
              </a:rPr>
              <a:t> </a:t>
            </a:r>
            <a:r>
              <a:rPr lang="pt-PT" sz="2000" b="1" dirty="0" err="1">
                <a:solidFill>
                  <a:schemeClr val="accent1"/>
                </a:solidFill>
              </a:rPr>
              <a:t>goal</a:t>
            </a:r>
            <a:r>
              <a:rPr lang="pt-PT" sz="2000" b="1" dirty="0">
                <a:solidFill>
                  <a:schemeClr val="accent1"/>
                </a:solidFill>
              </a:rPr>
              <a:t>: </a:t>
            </a:r>
            <a:r>
              <a:rPr lang="pt-PT" sz="2000" b="1" dirty="0" err="1">
                <a:solidFill>
                  <a:srgbClr val="FF0000"/>
                </a:solidFill>
              </a:rPr>
              <a:t>Reduce</a:t>
            </a:r>
            <a:r>
              <a:rPr lang="pt-PT" sz="2000" b="1" dirty="0">
                <a:solidFill>
                  <a:srgbClr val="FF0000"/>
                </a:solidFill>
              </a:rPr>
              <a:t> </a:t>
            </a:r>
            <a:r>
              <a:rPr lang="pt-PT" sz="2000" b="1" dirty="0" err="1">
                <a:solidFill>
                  <a:srgbClr val="FF0000"/>
                </a:solidFill>
              </a:rPr>
              <a:t>vulnerability</a:t>
            </a:r>
            <a:endParaRPr lang="pt-PT" sz="1400" b="1" dirty="0">
              <a:solidFill>
                <a:srgbClr val="FF0000"/>
              </a:solidFill>
            </a:endParaRPr>
          </a:p>
        </p:txBody>
      </p:sp>
    </p:spTree>
    <p:extLst>
      <p:ext uri="{BB962C8B-B14F-4D97-AF65-F5344CB8AC3E}">
        <p14:creationId xmlns:p14="http://schemas.microsoft.com/office/powerpoint/2010/main" val="149025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itle 5"/>
          <p:cNvSpPr>
            <a:spLocks noGrp="1"/>
          </p:cNvSpPr>
          <p:nvPr>
            <p:ph type="title"/>
          </p:nvPr>
        </p:nvSpPr>
        <p:spPr/>
        <p:txBody>
          <a:bodyPr/>
          <a:lstStyle/>
          <a:p>
            <a:r>
              <a:rPr lang="en-US" dirty="0"/>
              <a:t>Transboundary water management</a:t>
            </a:r>
          </a:p>
        </p:txBody>
      </p:sp>
      <p:sp>
        <p:nvSpPr>
          <p:cNvPr id="2" name="Content Placeholder 1">
            <a:extLst>
              <a:ext uri="{FF2B5EF4-FFF2-40B4-BE49-F238E27FC236}">
                <a16:creationId xmlns:a16="http://schemas.microsoft.com/office/drawing/2014/main" id="{E79D9215-B231-4340-8460-1B2306B523DD}"/>
              </a:ext>
            </a:extLst>
          </p:cNvPr>
          <p:cNvSpPr>
            <a:spLocks noGrp="1"/>
          </p:cNvSpPr>
          <p:nvPr>
            <p:ph idx="1"/>
          </p:nvPr>
        </p:nvSpPr>
        <p:spPr>
          <a:xfrm>
            <a:off x="5346590" y="1599940"/>
            <a:ext cx="3733800" cy="2362460"/>
          </a:xfrm>
        </p:spPr>
        <p:txBody>
          <a:bodyPr>
            <a:normAutofit fontScale="85000" lnSpcReduction="20000"/>
          </a:bodyPr>
          <a:lstStyle/>
          <a:p>
            <a:pPr marL="174625" indent="-174625"/>
            <a:r>
              <a:rPr lang="en-US" sz="2000" b="0" dirty="0"/>
              <a:t>Portuguese main rivers have its source in Spain;</a:t>
            </a:r>
          </a:p>
          <a:p>
            <a:pPr marL="174625" indent="-174625"/>
            <a:r>
              <a:rPr lang="en-US" sz="2000" b="0" dirty="0"/>
              <a:t>These river basins cover 65% of Portugal and around 70% of these river basins are in Spain;</a:t>
            </a:r>
          </a:p>
          <a:p>
            <a:pPr marL="174625" indent="-174625"/>
            <a:r>
              <a:rPr lang="en-US" sz="2000" b="0" dirty="0"/>
              <a:t>There are minimum flow requirements and water quality issues;</a:t>
            </a:r>
          </a:p>
          <a:p>
            <a:pPr marL="174625" indent="-174625"/>
            <a:r>
              <a:rPr lang="en-US" sz="2000" b="0" dirty="0"/>
              <a:t>A joint agreement supports their management.</a:t>
            </a:r>
          </a:p>
        </p:txBody>
      </p:sp>
      <p:pic>
        <p:nvPicPr>
          <p:cNvPr id="6" name="Picture 2" descr="C:\zxStarxp_Bck_sample\Disk4_Research\SIAM\Livro SIAM\Figuras Livro\Imagens_1aversao\21_basins.jpg"/>
          <p:cNvPicPr>
            <a:picLocks noChangeAspect="1" noChangeArrowheads="1"/>
          </p:cNvPicPr>
          <p:nvPr/>
        </p:nvPicPr>
        <p:blipFill rotWithShape="1">
          <a:blip r:embed="rId2" cstate="print"/>
          <a:srcRect l="3084" t="674" r="2875" b="6397"/>
          <a:stretch/>
        </p:blipFill>
        <p:spPr bwMode="auto">
          <a:xfrm>
            <a:off x="76200" y="1600200"/>
            <a:ext cx="5105400" cy="4603231"/>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491157707"/>
              </p:ext>
            </p:extLst>
          </p:nvPr>
        </p:nvGraphicFramePr>
        <p:xfrm>
          <a:off x="5334000" y="3886200"/>
          <a:ext cx="3657600" cy="22250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879562">
                  <a:extLst>
                    <a:ext uri="{9D8B030D-6E8A-4147-A177-3AD203B41FA5}">
                      <a16:colId xmlns:a16="http://schemas.microsoft.com/office/drawing/2014/main" val="20001"/>
                    </a:ext>
                  </a:extLst>
                </a:gridCol>
                <a:gridCol w="913846">
                  <a:extLst>
                    <a:ext uri="{9D8B030D-6E8A-4147-A177-3AD203B41FA5}">
                      <a16:colId xmlns:a16="http://schemas.microsoft.com/office/drawing/2014/main" val="20002"/>
                    </a:ext>
                  </a:extLst>
                </a:gridCol>
                <a:gridCol w="873592">
                  <a:extLst>
                    <a:ext uri="{9D8B030D-6E8A-4147-A177-3AD203B41FA5}">
                      <a16:colId xmlns:a16="http://schemas.microsoft.com/office/drawing/2014/main" val="20003"/>
                    </a:ext>
                  </a:extLst>
                </a:gridCol>
              </a:tblGrid>
              <a:tr h="450913">
                <a:tc>
                  <a:txBody>
                    <a:bodyPr/>
                    <a:lstStyle/>
                    <a:p>
                      <a:endParaRPr lang="en-US" sz="1600" dirty="0"/>
                    </a:p>
                  </a:txBody>
                  <a:tcPr/>
                </a:tc>
                <a:tc>
                  <a:txBody>
                    <a:bodyPr/>
                    <a:lstStyle/>
                    <a:p>
                      <a:pPr algn="ctr"/>
                      <a:r>
                        <a:rPr lang="en-US" sz="1400" dirty="0"/>
                        <a:t>A (km2)</a:t>
                      </a:r>
                    </a:p>
                    <a:p>
                      <a:pPr algn="ctr"/>
                      <a:r>
                        <a:rPr lang="en-US" sz="1400" dirty="0"/>
                        <a:t>Portugal</a:t>
                      </a:r>
                    </a:p>
                  </a:txBody>
                  <a:tcPr/>
                </a:tc>
                <a:tc>
                  <a:txBody>
                    <a:bodyPr/>
                    <a:lstStyle/>
                    <a:p>
                      <a:pPr algn="ctr"/>
                      <a:r>
                        <a:rPr lang="en-US" sz="1400" dirty="0"/>
                        <a:t>A (km2)</a:t>
                      </a:r>
                    </a:p>
                    <a:p>
                      <a:pPr algn="ctr"/>
                      <a:r>
                        <a:rPr lang="en-US" sz="1400" dirty="0"/>
                        <a:t>Spain</a:t>
                      </a:r>
                    </a:p>
                  </a:txBody>
                  <a:tcPr/>
                </a:tc>
                <a:tc>
                  <a:txBody>
                    <a:bodyPr/>
                    <a:lstStyle/>
                    <a:p>
                      <a:pPr algn="ctr"/>
                      <a:r>
                        <a:rPr lang="en-US" sz="1600" dirty="0"/>
                        <a:t>A (km2)</a:t>
                      </a:r>
                    </a:p>
                    <a:p>
                      <a:pPr algn="ctr"/>
                      <a:r>
                        <a:rPr lang="en-US" sz="1400" dirty="0"/>
                        <a:t>Total</a:t>
                      </a:r>
                    </a:p>
                  </a:txBody>
                  <a:tcPr/>
                </a:tc>
                <a:extLst>
                  <a:ext uri="{0D108BD9-81ED-4DB2-BD59-A6C34878D82A}">
                    <a16:rowId xmlns:a16="http://schemas.microsoft.com/office/drawing/2014/main" val="10000"/>
                  </a:ext>
                </a:extLst>
              </a:tr>
              <a:tr h="293184">
                <a:tc>
                  <a:txBody>
                    <a:bodyPr/>
                    <a:lstStyle/>
                    <a:p>
                      <a:r>
                        <a:rPr lang="en-US" sz="1600" dirty="0"/>
                        <a:t>Minho</a:t>
                      </a:r>
                    </a:p>
                  </a:txBody>
                  <a:tcPr/>
                </a:tc>
                <a:tc>
                  <a:txBody>
                    <a:bodyPr/>
                    <a:lstStyle/>
                    <a:p>
                      <a:pPr algn="ctr"/>
                      <a:r>
                        <a:rPr lang="en-US" sz="1600" dirty="0"/>
                        <a:t>850</a:t>
                      </a:r>
                    </a:p>
                  </a:txBody>
                  <a:tcPr/>
                </a:tc>
                <a:tc>
                  <a:txBody>
                    <a:bodyPr/>
                    <a:lstStyle/>
                    <a:p>
                      <a:pPr algn="ctr"/>
                      <a:r>
                        <a:rPr lang="en-US" sz="1600" dirty="0"/>
                        <a:t>16.230</a:t>
                      </a:r>
                    </a:p>
                  </a:txBody>
                  <a:tcPr/>
                </a:tc>
                <a:tc>
                  <a:txBody>
                    <a:bodyPr/>
                    <a:lstStyle/>
                    <a:p>
                      <a:pPr algn="ctr"/>
                      <a:r>
                        <a:rPr lang="en-US" sz="1600" dirty="0"/>
                        <a:t>17.080</a:t>
                      </a:r>
                    </a:p>
                  </a:txBody>
                  <a:tcPr/>
                </a:tc>
                <a:extLst>
                  <a:ext uri="{0D108BD9-81ED-4DB2-BD59-A6C34878D82A}">
                    <a16:rowId xmlns:a16="http://schemas.microsoft.com/office/drawing/2014/main" val="10001"/>
                  </a:ext>
                </a:extLst>
              </a:tr>
              <a:tr h="293184">
                <a:tc>
                  <a:txBody>
                    <a:bodyPr/>
                    <a:lstStyle/>
                    <a:p>
                      <a:r>
                        <a:rPr lang="en-US" sz="1600" dirty="0"/>
                        <a:t>Lima</a:t>
                      </a:r>
                    </a:p>
                  </a:txBody>
                  <a:tcPr/>
                </a:tc>
                <a:tc>
                  <a:txBody>
                    <a:bodyPr/>
                    <a:lstStyle/>
                    <a:p>
                      <a:pPr algn="ctr"/>
                      <a:r>
                        <a:rPr lang="en-US" sz="1600" dirty="0"/>
                        <a:t>1.180</a:t>
                      </a:r>
                    </a:p>
                  </a:txBody>
                  <a:tcPr/>
                </a:tc>
                <a:tc>
                  <a:txBody>
                    <a:bodyPr/>
                    <a:lstStyle/>
                    <a:p>
                      <a:pPr algn="ctr"/>
                      <a:r>
                        <a:rPr lang="en-US" sz="1600" dirty="0"/>
                        <a:t>1.300</a:t>
                      </a:r>
                    </a:p>
                  </a:txBody>
                  <a:tcPr/>
                </a:tc>
                <a:tc>
                  <a:txBody>
                    <a:bodyPr/>
                    <a:lstStyle/>
                    <a:p>
                      <a:pPr algn="ctr"/>
                      <a:r>
                        <a:rPr lang="en-US" sz="1600" dirty="0"/>
                        <a:t>2.480</a:t>
                      </a:r>
                    </a:p>
                  </a:txBody>
                  <a:tcPr/>
                </a:tc>
                <a:extLst>
                  <a:ext uri="{0D108BD9-81ED-4DB2-BD59-A6C34878D82A}">
                    <a16:rowId xmlns:a16="http://schemas.microsoft.com/office/drawing/2014/main" val="10002"/>
                  </a:ext>
                </a:extLst>
              </a:tr>
              <a:tr h="293184">
                <a:tc>
                  <a:txBody>
                    <a:bodyPr/>
                    <a:lstStyle/>
                    <a:p>
                      <a:r>
                        <a:rPr lang="en-US" sz="1600" dirty="0"/>
                        <a:t>Douro</a:t>
                      </a:r>
                    </a:p>
                  </a:txBody>
                  <a:tcPr/>
                </a:tc>
                <a:tc>
                  <a:txBody>
                    <a:bodyPr/>
                    <a:lstStyle/>
                    <a:p>
                      <a:pPr algn="ctr"/>
                      <a:r>
                        <a:rPr lang="en-US" sz="1600" dirty="0"/>
                        <a:t>18.600</a:t>
                      </a:r>
                    </a:p>
                  </a:txBody>
                  <a:tcPr/>
                </a:tc>
                <a:tc>
                  <a:txBody>
                    <a:bodyPr/>
                    <a:lstStyle/>
                    <a:p>
                      <a:pPr algn="ctr"/>
                      <a:r>
                        <a:rPr lang="en-US" sz="1600" dirty="0"/>
                        <a:t>79.000</a:t>
                      </a:r>
                    </a:p>
                  </a:txBody>
                  <a:tcPr/>
                </a:tc>
                <a:tc>
                  <a:txBody>
                    <a:bodyPr/>
                    <a:lstStyle/>
                    <a:p>
                      <a:pPr algn="ctr"/>
                      <a:r>
                        <a:rPr lang="en-US" sz="1600" dirty="0"/>
                        <a:t>97.600</a:t>
                      </a:r>
                    </a:p>
                  </a:txBody>
                  <a:tcPr/>
                </a:tc>
                <a:extLst>
                  <a:ext uri="{0D108BD9-81ED-4DB2-BD59-A6C34878D82A}">
                    <a16:rowId xmlns:a16="http://schemas.microsoft.com/office/drawing/2014/main" val="10003"/>
                  </a:ext>
                </a:extLst>
              </a:tr>
              <a:tr h="293184">
                <a:tc>
                  <a:txBody>
                    <a:bodyPr/>
                    <a:lstStyle/>
                    <a:p>
                      <a:r>
                        <a:rPr lang="en-US" sz="1600" dirty="0" err="1"/>
                        <a:t>Tejo</a:t>
                      </a:r>
                      <a:endParaRPr lang="en-US" sz="1600" dirty="0"/>
                    </a:p>
                  </a:txBody>
                  <a:tcPr/>
                </a:tc>
                <a:tc>
                  <a:txBody>
                    <a:bodyPr/>
                    <a:lstStyle/>
                    <a:p>
                      <a:pPr algn="ctr"/>
                      <a:r>
                        <a:rPr lang="en-US" sz="1600" dirty="0"/>
                        <a:t>24.800</a:t>
                      </a:r>
                    </a:p>
                  </a:txBody>
                  <a:tcPr/>
                </a:tc>
                <a:tc>
                  <a:txBody>
                    <a:bodyPr/>
                    <a:lstStyle/>
                    <a:p>
                      <a:pPr algn="ctr"/>
                      <a:r>
                        <a:rPr lang="en-US" sz="1600" dirty="0"/>
                        <a:t>55.800</a:t>
                      </a:r>
                    </a:p>
                  </a:txBody>
                  <a:tcPr/>
                </a:tc>
                <a:tc>
                  <a:txBody>
                    <a:bodyPr/>
                    <a:lstStyle/>
                    <a:p>
                      <a:pPr algn="ctr"/>
                      <a:r>
                        <a:rPr lang="en-US" sz="1600" dirty="0"/>
                        <a:t>80.600</a:t>
                      </a:r>
                    </a:p>
                  </a:txBody>
                  <a:tcPr/>
                </a:tc>
                <a:extLst>
                  <a:ext uri="{0D108BD9-81ED-4DB2-BD59-A6C34878D82A}">
                    <a16:rowId xmlns:a16="http://schemas.microsoft.com/office/drawing/2014/main" val="10004"/>
                  </a:ext>
                </a:extLst>
              </a:tr>
              <a:tr h="293184">
                <a:tc>
                  <a:txBody>
                    <a:bodyPr/>
                    <a:lstStyle/>
                    <a:p>
                      <a:r>
                        <a:rPr lang="en-US" sz="1600" dirty="0"/>
                        <a:t>Guadiana</a:t>
                      </a:r>
                    </a:p>
                  </a:txBody>
                  <a:tcPr/>
                </a:tc>
                <a:tc>
                  <a:txBody>
                    <a:bodyPr/>
                    <a:lstStyle/>
                    <a:p>
                      <a:pPr algn="ctr"/>
                      <a:r>
                        <a:rPr lang="en-US" sz="1600" dirty="0"/>
                        <a:t>11.500</a:t>
                      </a:r>
                    </a:p>
                  </a:txBody>
                  <a:tcPr/>
                </a:tc>
                <a:tc>
                  <a:txBody>
                    <a:bodyPr/>
                    <a:lstStyle/>
                    <a:p>
                      <a:pPr algn="ctr"/>
                      <a:r>
                        <a:rPr lang="en-US" sz="1600" dirty="0"/>
                        <a:t>55.300</a:t>
                      </a:r>
                    </a:p>
                  </a:txBody>
                  <a:tcPr/>
                </a:tc>
                <a:tc>
                  <a:txBody>
                    <a:bodyPr/>
                    <a:lstStyle/>
                    <a:p>
                      <a:pPr algn="ctr"/>
                      <a:r>
                        <a:rPr lang="en-US" sz="1600" dirty="0"/>
                        <a:t>66.800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3240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1283</Words>
  <Application>Microsoft Office PowerPoint</Application>
  <PresentationFormat>On-screen Show (4:3)</PresentationFormat>
  <Paragraphs>193</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Portugal’s main water management challenges</vt:lpstr>
      <vt:lpstr>Water scarcity and meteorological variability</vt:lpstr>
      <vt:lpstr>Large scale hydrological modeling</vt:lpstr>
      <vt:lpstr>Climate change projections</vt:lpstr>
      <vt:lpstr>PowerPoint Presentation</vt:lpstr>
      <vt:lpstr>Climate change impacts on water resources</vt:lpstr>
      <vt:lpstr>Planning adaptation to climate change impacts</vt:lpstr>
      <vt:lpstr>Transboundary water management</vt:lpstr>
      <vt:lpstr>Tagus river basin: Storage capacity increase</vt:lpstr>
      <vt:lpstr>Tagus river basin simulation</vt:lpstr>
      <vt:lpstr>Other projects</vt:lpstr>
      <vt:lpstr>PowerPoint Presentation</vt:lpstr>
      <vt:lpstr>GROUNDWATER BODIES</vt:lpstr>
      <vt:lpstr>    INNOVATIVE METHODOLOGIES </vt:lpstr>
      <vt:lpstr>INNOVATIVE METHODOLOGIES </vt:lpstr>
      <vt:lpstr>Nitrates Directive</vt:lpstr>
      <vt:lpstr>Vulnerable areas</vt:lpstr>
      <vt:lpstr>METHODOLOGY</vt:lpstr>
      <vt:lpstr>SUSCEPTIBILITY INDEX </vt:lpstr>
      <vt:lpstr>PowerPoint Presentation</vt:lpstr>
      <vt:lpstr>PowerPoint Presentation</vt:lpstr>
      <vt:lpstr>PowerPoint Presentation</vt:lpstr>
      <vt:lpstr>3 INNOVATIVE METHODOLOGIES </vt:lpstr>
      <vt:lpstr>PowerPoint Presentation</vt:lpstr>
      <vt:lpstr>PowerPoint Presentation</vt:lpstr>
      <vt:lpstr>3 INNOVATIVE METHODOLOGIES </vt:lpstr>
      <vt:lpstr>  Methodology for the Identification of Groundwater Dependent Terrestrial Ecosystems    </vt:lpstr>
      <vt:lpstr>CLIMATE, HYDROLOGICAL AND HYDROGEOLOGICAL CRITERIA </vt:lpstr>
      <vt:lpstr>ECOLOGICAL CRITERIA</vt:lpstr>
      <vt:lpstr>STYGOFAUNA</vt:lpstr>
      <vt:lpstr>PowerPoint Presentation</vt:lpstr>
      <vt:lpstr>OTHER PROJECTS</vt:lpstr>
      <vt:lpstr>GROUNDWATCH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Rodrigo Proença de Oliveira</dc:creator>
  <cp:lastModifiedBy>Rodrigo Proença de Oliveira</cp:lastModifiedBy>
  <cp:revision>33</cp:revision>
  <dcterms:created xsi:type="dcterms:W3CDTF">2019-05-08T15:52:13Z</dcterms:created>
  <dcterms:modified xsi:type="dcterms:W3CDTF">2019-05-09T09:48:24Z</dcterms:modified>
</cp:coreProperties>
</file>